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19"/>
  </p:notesMasterIdLst>
  <p:sldIdLst>
    <p:sldId id="270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71" r:id="rId12"/>
    <p:sldId id="272" r:id="rId13"/>
    <p:sldId id="273" r:id="rId14"/>
    <p:sldId id="265" r:id="rId15"/>
    <p:sldId id="266" r:id="rId16"/>
    <p:sldId id="268" r:id="rId17"/>
    <p:sldId id="269" r:id="rId18"/>
  </p:sldIdLst>
  <p:sldSz cx="24384000" cy="13716000"/>
  <p:notesSz cx="6858000" cy="9144000"/>
  <p:embeddedFontLst>
    <p:embeddedFont>
      <p:font typeface="Helvetica Neue" panose="020B0604020202020204" charset="0"/>
      <p:regular r:id="rId20"/>
      <p:bold r:id="rId21"/>
      <p:italic r:id="rId22"/>
      <p:boldItalic r:id="rId23"/>
    </p:embeddedFont>
    <p:embeddedFont>
      <p:font typeface="Helvetica Neue Light" panose="020B0604020202020204" charset="0"/>
      <p:regular r:id="rId24"/>
      <p:bold r:id="rId25"/>
      <p:italic r:id="rId26"/>
      <p:boldItalic r:id="rId27"/>
    </p:embeddedFont>
    <p:embeddedFont>
      <p:font typeface="Maven Pro" panose="020B0604020202020204" charset="0"/>
      <p:bold r:id="rId28"/>
    </p:embeddedFont>
    <p:embeddedFont>
      <p:font typeface="Maven Pro Medium" panose="020B0604020202020204" charset="0"/>
      <p:regular r:id="rId29"/>
      <p:bold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57" autoAdjust="0"/>
    <p:restoredTop sz="94660"/>
  </p:normalViewPr>
  <p:slideViewPr>
    <p:cSldViewPr snapToGrid="0">
      <p:cViewPr varScale="1">
        <p:scale>
          <a:sx n="41" d="100"/>
          <a:sy n="41" d="100"/>
        </p:scale>
        <p:origin x="64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24227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163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57764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49091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956d4c46b6_6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g2956d4c46b6_6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956d4c46b6_6_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2956d4c46b6_6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56d4c46b6_4_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2956d4c46b6_4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956d4c46b6_4_4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2956d4c46b6_4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56d4c46b6_4_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g2956d4c46b6_4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956d4c46b6_4_7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2956d4c46b6_4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11958637" y="13081000"/>
            <a:ext cx="454025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ith photo">
  <p:cSld name="with phot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>
            <a:spLocks noGrp="1"/>
          </p:cNvSpPr>
          <p:nvPr>
            <p:ph type="pic" idx="2"/>
          </p:nvPr>
        </p:nvSpPr>
        <p:spPr>
          <a:xfrm>
            <a:off x="2843213" y="2524401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" name="Google Shape;13;p3"/>
          <p:cNvSpPr>
            <a:spLocks noGrp="1"/>
          </p:cNvSpPr>
          <p:nvPr>
            <p:ph type="pic" idx="3"/>
          </p:nvPr>
        </p:nvSpPr>
        <p:spPr>
          <a:xfrm>
            <a:off x="6096621" y="2524400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4" name="Google Shape;14;p3"/>
          <p:cNvSpPr>
            <a:spLocks noGrp="1"/>
          </p:cNvSpPr>
          <p:nvPr>
            <p:ph type="pic" idx="4"/>
          </p:nvPr>
        </p:nvSpPr>
        <p:spPr>
          <a:xfrm>
            <a:off x="9350029" y="2524401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5" name="Google Shape;15;p3"/>
          <p:cNvSpPr>
            <a:spLocks noGrp="1"/>
          </p:cNvSpPr>
          <p:nvPr>
            <p:ph type="pic" idx="5"/>
          </p:nvPr>
        </p:nvSpPr>
        <p:spPr>
          <a:xfrm>
            <a:off x="12603437" y="2524400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6" name="Google Shape;16;p3"/>
          <p:cNvSpPr>
            <a:spLocks noGrp="1"/>
          </p:cNvSpPr>
          <p:nvPr>
            <p:ph type="pic" idx="6"/>
          </p:nvPr>
        </p:nvSpPr>
        <p:spPr>
          <a:xfrm>
            <a:off x="15856845" y="2524400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7" name="Google Shape;17;p3"/>
          <p:cNvSpPr>
            <a:spLocks noGrp="1"/>
          </p:cNvSpPr>
          <p:nvPr>
            <p:ph type="pic" idx="7"/>
          </p:nvPr>
        </p:nvSpPr>
        <p:spPr>
          <a:xfrm>
            <a:off x="19110253" y="2524399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8" name="Google Shape;18;p3"/>
          <p:cNvSpPr>
            <a:spLocks noGrp="1"/>
          </p:cNvSpPr>
          <p:nvPr>
            <p:ph type="pic" idx="8"/>
          </p:nvPr>
        </p:nvSpPr>
        <p:spPr>
          <a:xfrm>
            <a:off x="2843213" y="5738053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9" name="Google Shape;19;p3"/>
          <p:cNvSpPr>
            <a:spLocks noGrp="1"/>
          </p:cNvSpPr>
          <p:nvPr>
            <p:ph type="pic" idx="9"/>
          </p:nvPr>
        </p:nvSpPr>
        <p:spPr>
          <a:xfrm>
            <a:off x="6096621" y="5738052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0" name="Google Shape;20;p3"/>
          <p:cNvSpPr>
            <a:spLocks noGrp="1"/>
          </p:cNvSpPr>
          <p:nvPr>
            <p:ph type="pic" idx="13"/>
          </p:nvPr>
        </p:nvSpPr>
        <p:spPr>
          <a:xfrm>
            <a:off x="9350029" y="5738053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1" name="Google Shape;21;p3"/>
          <p:cNvSpPr>
            <a:spLocks noGrp="1"/>
          </p:cNvSpPr>
          <p:nvPr>
            <p:ph type="pic" idx="14"/>
          </p:nvPr>
        </p:nvSpPr>
        <p:spPr>
          <a:xfrm>
            <a:off x="12603437" y="5738052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2" name="Google Shape;22;p3"/>
          <p:cNvSpPr>
            <a:spLocks noGrp="1"/>
          </p:cNvSpPr>
          <p:nvPr>
            <p:ph type="pic" idx="15"/>
          </p:nvPr>
        </p:nvSpPr>
        <p:spPr>
          <a:xfrm>
            <a:off x="15856845" y="5738052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" name="Google Shape;23;p3"/>
          <p:cNvSpPr>
            <a:spLocks noGrp="1"/>
          </p:cNvSpPr>
          <p:nvPr>
            <p:ph type="pic" idx="16"/>
          </p:nvPr>
        </p:nvSpPr>
        <p:spPr>
          <a:xfrm>
            <a:off x="19110253" y="5738051"/>
            <a:ext cx="2862262" cy="2862263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11958637" y="13081000"/>
            <a:ext cx="454025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with photo">
  <p:cSld name="1_with photo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>
            <a:spLocks noGrp="1"/>
          </p:cNvSpPr>
          <p:nvPr>
            <p:ph type="pic" idx="2"/>
          </p:nvPr>
        </p:nvSpPr>
        <p:spPr>
          <a:xfrm>
            <a:off x="3421623" y="3038751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27" name="Google Shape;27;p4"/>
          <p:cNvSpPr>
            <a:spLocks noGrp="1"/>
          </p:cNvSpPr>
          <p:nvPr>
            <p:ph type="pic" idx="3"/>
          </p:nvPr>
        </p:nvSpPr>
        <p:spPr>
          <a:xfrm>
            <a:off x="6366753" y="3038751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28" name="Google Shape;28;p4"/>
          <p:cNvSpPr>
            <a:spLocks noGrp="1"/>
          </p:cNvSpPr>
          <p:nvPr>
            <p:ph type="pic" idx="4"/>
          </p:nvPr>
        </p:nvSpPr>
        <p:spPr>
          <a:xfrm>
            <a:off x="9311883" y="3038751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29" name="Google Shape;29;p4"/>
          <p:cNvSpPr>
            <a:spLocks noGrp="1"/>
          </p:cNvSpPr>
          <p:nvPr>
            <p:ph type="pic" idx="5"/>
          </p:nvPr>
        </p:nvSpPr>
        <p:spPr>
          <a:xfrm>
            <a:off x="12257013" y="3038751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30" name="Google Shape;30;p4"/>
          <p:cNvSpPr>
            <a:spLocks noGrp="1"/>
          </p:cNvSpPr>
          <p:nvPr>
            <p:ph type="pic" idx="6"/>
          </p:nvPr>
        </p:nvSpPr>
        <p:spPr>
          <a:xfrm>
            <a:off x="15202143" y="3038751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31" name="Google Shape;31;p4"/>
          <p:cNvSpPr>
            <a:spLocks noGrp="1"/>
          </p:cNvSpPr>
          <p:nvPr>
            <p:ph type="pic" idx="7"/>
          </p:nvPr>
        </p:nvSpPr>
        <p:spPr>
          <a:xfrm>
            <a:off x="18147273" y="3038751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32" name="Google Shape;32;p4"/>
          <p:cNvSpPr>
            <a:spLocks noGrp="1"/>
          </p:cNvSpPr>
          <p:nvPr>
            <p:ph type="pic" idx="8"/>
          </p:nvPr>
        </p:nvSpPr>
        <p:spPr>
          <a:xfrm>
            <a:off x="3421623" y="5084463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33" name="Google Shape;33;p4"/>
          <p:cNvSpPr>
            <a:spLocks noGrp="1"/>
          </p:cNvSpPr>
          <p:nvPr>
            <p:ph type="pic" idx="9"/>
          </p:nvPr>
        </p:nvSpPr>
        <p:spPr>
          <a:xfrm>
            <a:off x="6366753" y="5084463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34" name="Google Shape;34;p4"/>
          <p:cNvSpPr>
            <a:spLocks noGrp="1"/>
          </p:cNvSpPr>
          <p:nvPr>
            <p:ph type="pic" idx="13"/>
          </p:nvPr>
        </p:nvSpPr>
        <p:spPr>
          <a:xfrm>
            <a:off x="9311883" y="5084463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35" name="Google Shape;35;p4"/>
          <p:cNvSpPr>
            <a:spLocks noGrp="1"/>
          </p:cNvSpPr>
          <p:nvPr>
            <p:ph type="pic" idx="14"/>
          </p:nvPr>
        </p:nvSpPr>
        <p:spPr>
          <a:xfrm>
            <a:off x="12257013" y="5084463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36" name="Google Shape;36;p4"/>
          <p:cNvSpPr>
            <a:spLocks noGrp="1"/>
          </p:cNvSpPr>
          <p:nvPr>
            <p:ph type="pic" idx="15"/>
          </p:nvPr>
        </p:nvSpPr>
        <p:spPr>
          <a:xfrm>
            <a:off x="15202143" y="5084463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37" name="Google Shape;37;p4"/>
          <p:cNvSpPr>
            <a:spLocks noGrp="1"/>
          </p:cNvSpPr>
          <p:nvPr>
            <p:ph type="pic" idx="16"/>
          </p:nvPr>
        </p:nvSpPr>
        <p:spPr>
          <a:xfrm>
            <a:off x="18147273" y="5084463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38" name="Google Shape;38;p4"/>
          <p:cNvSpPr>
            <a:spLocks noGrp="1"/>
          </p:cNvSpPr>
          <p:nvPr>
            <p:ph type="pic" idx="17"/>
          </p:nvPr>
        </p:nvSpPr>
        <p:spPr>
          <a:xfrm>
            <a:off x="3421623" y="7130175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39" name="Google Shape;39;p4"/>
          <p:cNvSpPr>
            <a:spLocks noGrp="1"/>
          </p:cNvSpPr>
          <p:nvPr>
            <p:ph type="pic" idx="18"/>
          </p:nvPr>
        </p:nvSpPr>
        <p:spPr>
          <a:xfrm>
            <a:off x="6366753" y="7130175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40" name="Google Shape;40;p4"/>
          <p:cNvSpPr>
            <a:spLocks noGrp="1"/>
          </p:cNvSpPr>
          <p:nvPr>
            <p:ph type="pic" idx="19"/>
          </p:nvPr>
        </p:nvSpPr>
        <p:spPr>
          <a:xfrm>
            <a:off x="9311883" y="7130175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41" name="Google Shape;41;p4"/>
          <p:cNvSpPr>
            <a:spLocks noGrp="1"/>
          </p:cNvSpPr>
          <p:nvPr>
            <p:ph type="pic" idx="20"/>
          </p:nvPr>
        </p:nvSpPr>
        <p:spPr>
          <a:xfrm>
            <a:off x="12257013" y="7130175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42" name="Google Shape;42;p4"/>
          <p:cNvSpPr>
            <a:spLocks noGrp="1"/>
          </p:cNvSpPr>
          <p:nvPr>
            <p:ph type="pic" idx="21"/>
          </p:nvPr>
        </p:nvSpPr>
        <p:spPr>
          <a:xfrm>
            <a:off x="15202143" y="7130175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43" name="Google Shape;43;p4"/>
          <p:cNvSpPr>
            <a:spLocks noGrp="1"/>
          </p:cNvSpPr>
          <p:nvPr>
            <p:ph type="pic" idx="22"/>
          </p:nvPr>
        </p:nvSpPr>
        <p:spPr>
          <a:xfrm>
            <a:off x="18147273" y="7130175"/>
            <a:ext cx="2602931" cy="1773537"/>
          </a:xfrm>
          <a:prstGeom prst="roundRect">
            <a:avLst>
              <a:gd name="adj" fmla="val 8074"/>
            </a:avLst>
          </a:prstGeom>
          <a:solidFill>
            <a:schemeClr val="lt2"/>
          </a:solidFill>
          <a:ln>
            <a:noFill/>
          </a:ln>
        </p:spPr>
      </p:sp>
      <p:sp>
        <p:nvSpPr>
          <p:cNvPr id="44" name="Google Shape;44;p4"/>
          <p:cNvSpPr txBox="1">
            <a:spLocks noGrp="1"/>
          </p:cNvSpPr>
          <p:nvPr>
            <p:ph type="sldNum" idx="12"/>
          </p:nvPr>
        </p:nvSpPr>
        <p:spPr>
          <a:xfrm>
            <a:off x="11958637" y="13081000"/>
            <a:ext cx="454025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434975" algn="l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Char char="•"/>
              <a:defRPr sz="2600" b="0" i="0" u="none" strike="noStrike" cap="none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958637" y="13081000"/>
            <a:ext cx="454025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5.png"/><Relationship Id="rId4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/>
          <p:nvPr/>
        </p:nvSpPr>
        <p:spPr>
          <a:xfrm>
            <a:off x="12436765" y="4421809"/>
            <a:ext cx="10886370" cy="3180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aven Pro"/>
              <a:buNone/>
            </a:pPr>
            <a:r>
              <a:rPr lang="ru-RU" sz="20000" b="1" dirty="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Привет</a:t>
            </a:r>
            <a:r>
              <a:rPr lang="en-US" sz="20000" b="1" dirty="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!</a:t>
            </a:r>
            <a:endParaRPr sz="20000" dirty="0"/>
          </a:p>
        </p:txBody>
      </p:sp>
      <p:pic>
        <p:nvPicPr>
          <p:cNvPr id="51" name="Google Shape;5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6175" y="1635475"/>
            <a:ext cx="10445049" cy="104450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1928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4FD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>
            <a:spLocks noGrp="1"/>
          </p:cNvSpPr>
          <p:nvPr>
            <p:ph type="body" idx="4294967295"/>
          </p:nvPr>
        </p:nvSpPr>
        <p:spPr>
          <a:xfrm>
            <a:off x="0" y="-25400"/>
            <a:ext cx="10883900" cy="13766800"/>
          </a:xfrm>
          <a:prstGeom prst="rect">
            <a:avLst/>
          </a:prstGeom>
          <a:solidFill>
            <a:srgbClr val="D4DBE4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343958" marR="0" lvl="0" indent="-13758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None/>
            </a:pPr>
            <a:endParaRPr sz="2600" b="0" i="0" u="none" strike="noStrike" cap="none">
              <a:solidFill>
                <a:srgbClr val="E8EAE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13"/>
          <p:cNvSpPr txBox="1"/>
          <p:nvPr/>
        </p:nvSpPr>
        <p:spPr>
          <a:xfrm>
            <a:off x="14064742" y="4469219"/>
            <a:ext cx="8528212" cy="133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D"/>
              </a:buClr>
              <a:buSzPts val="8000"/>
              <a:buFont typeface="Maven Pro Medium"/>
              <a:buNone/>
            </a:pPr>
            <a:r>
              <a:rPr lang="ru-RU" sz="8000" dirty="0">
                <a:solidFill>
                  <a:srgbClr val="31333D"/>
                </a:solidFill>
                <a:sym typeface="Maven Pro Medium"/>
              </a:rPr>
              <a:t>Инструменты</a:t>
            </a:r>
            <a:endParaRPr dirty="0"/>
          </a:p>
        </p:txBody>
      </p:sp>
      <p:sp>
        <p:nvSpPr>
          <p:cNvPr id="135" name="Google Shape;135;p13"/>
          <p:cNvSpPr txBox="1"/>
          <p:nvPr/>
        </p:nvSpPr>
        <p:spPr>
          <a:xfrm>
            <a:off x="14121550" y="6231825"/>
            <a:ext cx="8734622" cy="2964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457200" marR="0" lvl="0" indent="-425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100"/>
              <a:buFont typeface="Open Sans"/>
              <a:buChar char="-"/>
            </a:pPr>
            <a:r>
              <a:rPr lang="ru-RU" sz="31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Антивирус</a:t>
            </a:r>
          </a:p>
          <a:p>
            <a:pPr marL="457200" marR="0" lvl="0" indent="-425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100"/>
              <a:buFont typeface="Open Sans"/>
              <a:buChar char="-"/>
            </a:pPr>
            <a:r>
              <a:rPr lang="ru-RU" sz="31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Средства мониторинга сети</a:t>
            </a:r>
          </a:p>
          <a:p>
            <a:pPr marL="457200" marR="0" lvl="0" indent="-425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100"/>
              <a:buFont typeface="Open Sans"/>
              <a:buChar char="-"/>
            </a:pPr>
            <a:r>
              <a:rPr lang="ru-RU" sz="31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Системы обнаружения вторжений</a:t>
            </a:r>
          </a:p>
          <a:p>
            <a:pPr marL="457200" marR="0" lvl="0" indent="-425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100"/>
              <a:buFont typeface="Open Sans"/>
              <a:buChar char="-"/>
            </a:pPr>
            <a:r>
              <a:rPr lang="ru-RU" sz="31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Средства шифрования</a:t>
            </a:r>
          </a:p>
          <a:p>
            <a:pPr marL="457200" marR="0" lvl="0" indent="-425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100"/>
              <a:buFont typeface="Open Sans"/>
              <a:buChar char="-"/>
            </a:pPr>
            <a:r>
              <a:rPr lang="ru-RU" sz="31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…</a:t>
            </a:r>
            <a:endParaRPr sz="3100" dirty="0">
              <a:solidFill>
                <a:srgbClr val="6469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13"/>
          <p:cNvSpPr/>
          <p:nvPr/>
        </p:nvSpPr>
        <p:spPr>
          <a:xfrm>
            <a:off x="9903132" y="5891371"/>
            <a:ext cx="1933258" cy="1933258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00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0BC9C99-1E79-46FF-BE02-5F4901211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5453" y="2850880"/>
            <a:ext cx="8014239" cy="80142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 rot="5400000">
            <a:off x="10158399" y="6631559"/>
            <a:ext cx="1576401" cy="560400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00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" name="Google Shape;49;p5">
            <a:extLst>
              <a:ext uri="{FF2B5EF4-FFF2-40B4-BE49-F238E27FC236}">
                <a16:creationId xmlns:a16="http://schemas.microsoft.com/office/drawing/2014/main" id="{6AEFAD2C-180C-40CE-AB91-BDB04349C9E2}"/>
              </a:ext>
            </a:extLst>
          </p:cNvPr>
          <p:cNvSpPr txBox="1"/>
          <p:nvPr/>
        </p:nvSpPr>
        <p:spPr>
          <a:xfrm>
            <a:off x="2229368" y="5452487"/>
            <a:ext cx="7755880" cy="281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aven Pro"/>
              <a:buNone/>
            </a:pPr>
            <a:r>
              <a:rPr lang="ru-RU" sz="8800" b="1" dirty="0">
                <a:solidFill>
                  <a:schemeClr val="dk1"/>
                </a:solidFill>
                <a:sym typeface="Maven Pro"/>
              </a:rPr>
              <a:t>Реальные кейсы</a:t>
            </a:r>
            <a:endParaRPr sz="8800" b="1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9D0B239-131D-4A17-8116-763FFD0A4E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379" y1="14049" x2="54153" y2="13648"/>
                        <a14:foregroundMark x1="54153" y1="13648" x2="58448" y2="14450"/>
                      </a14:backgroundRemoval>
                    </a14:imgEffect>
                  </a14:imgLayer>
                </a14:imgProps>
              </a:ext>
            </a:extLst>
          </a:blip>
          <a:srcRect l="10978" t="10650" r="9155" b="9866"/>
          <a:stretch/>
        </p:blipFill>
        <p:spPr>
          <a:xfrm>
            <a:off x="11704320" y="1460830"/>
            <a:ext cx="10954512" cy="1090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262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 rot="5400000">
            <a:off x="11705712" y="7177882"/>
            <a:ext cx="1509024" cy="536448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00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" name="Google Shape;49;p5">
            <a:extLst>
              <a:ext uri="{FF2B5EF4-FFF2-40B4-BE49-F238E27FC236}">
                <a16:creationId xmlns:a16="http://schemas.microsoft.com/office/drawing/2014/main" id="{6AEFAD2C-180C-40CE-AB91-BDB04349C9E2}"/>
              </a:ext>
            </a:extLst>
          </p:cNvPr>
          <p:cNvSpPr txBox="1"/>
          <p:nvPr/>
        </p:nvSpPr>
        <p:spPr>
          <a:xfrm>
            <a:off x="1487424" y="1985104"/>
            <a:ext cx="9145768" cy="1764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aven Pro"/>
              <a:buNone/>
            </a:pPr>
            <a:r>
              <a:rPr lang="ru-RU" sz="5400" b="1" dirty="0"/>
              <a:t>Восстановление после атаки от шифровальщика</a:t>
            </a:r>
            <a:endParaRPr sz="4800" b="1" dirty="0"/>
          </a:p>
        </p:txBody>
      </p:sp>
      <p:sp>
        <p:nvSpPr>
          <p:cNvPr id="5" name="Google Shape;49;p5">
            <a:extLst>
              <a:ext uri="{FF2B5EF4-FFF2-40B4-BE49-F238E27FC236}">
                <a16:creationId xmlns:a16="http://schemas.microsoft.com/office/drawing/2014/main" id="{51F65BE6-55F1-48BB-862A-AED34F4071DD}"/>
              </a:ext>
            </a:extLst>
          </p:cNvPr>
          <p:cNvSpPr txBox="1"/>
          <p:nvPr/>
        </p:nvSpPr>
        <p:spPr>
          <a:xfrm>
            <a:off x="14244584" y="1985104"/>
            <a:ext cx="6859768" cy="1764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aven Pro"/>
              <a:buNone/>
            </a:pPr>
            <a:r>
              <a:rPr lang="ru-RU" sz="5400" b="1" dirty="0"/>
              <a:t>Обнаружение внутренней угрозы</a:t>
            </a:r>
            <a:endParaRPr sz="4000" b="1" dirty="0"/>
          </a:p>
        </p:txBody>
      </p:sp>
      <p:sp>
        <p:nvSpPr>
          <p:cNvPr id="6" name="Google Shape;135;p13">
            <a:extLst>
              <a:ext uri="{FF2B5EF4-FFF2-40B4-BE49-F238E27FC236}">
                <a16:creationId xmlns:a16="http://schemas.microsoft.com/office/drawing/2014/main" id="{17937BA8-E54A-4F87-A8B5-AE05E9DC384E}"/>
              </a:ext>
            </a:extLst>
          </p:cNvPr>
          <p:cNvSpPr txBox="1"/>
          <p:nvPr/>
        </p:nvSpPr>
        <p:spPr>
          <a:xfrm>
            <a:off x="14244584" y="4109925"/>
            <a:ext cx="8734622" cy="239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457200" marR="0" lvl="0" indent="-425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100"/>
              <a:buFont typeface="Open Sans"/>
              <a:buChar char="-"/>
            </a:pPr>
            <a:r>
              <a:rPr lang="ru-RU" sz="31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Сотрудник с целью хищения конфиденциальных данных начал несанкционированно копировать информацию.</a:t>
            </a:r>
          </a:p>
        </p:txBody>
      </p:sp>
      <p:sp>
        <p:nvSpPr>
          <p:cNvPr id="7" name="Google Shape;135;p13">
            <a:extLst>
              <a:ext uri="{FF2B5EF4-FFF2-40B4-BE49-F238E27FC236}">
                <a16:creationId xmlns:a16="http://schemas.microsoft.com/office/drawing/2014/main" id="{1582A409-E8C7-4B7D-991B-EFB0DE186BC0}"/>
              </a:ext>
            </a:extLst>
          </p:cNvPr>
          <p:cNvSpPr txBox="1"/>
          <p:nvPr/>
        </p:nvSpPr>
        <p:spPr>
          <a:xfrm>
            <a:off x="1487424" y="4109925"/>
            <a:ext cx="8734622" cy="1819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457200" marR="0" lvl="0" indent="-425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100"/>
              <a:buFont typeface="Open Sans"/>
              <a:buChar char="-"/>
            </a:pPr>
            <a:r>
              <a:rPr lang="ru-RU" sz="31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Организация подверглась атаке шифровальщика, и данные были зашифрованы, требуя выкупа.</a:t>
            </a:r>
          </a:p>
        </p:txBody>
      </p:sp>
      <p:pic>
        <p:nvPicPr>
          <p:cNvPr id="1026" name="Picture 2" descr="Encryption - Free computer icons">
            <a:extLst>
              <a:ext uri="{FF2B5EF4-FFF2-40B4-BE49-F238E27FC236}">
                <a16:creationId xmlns:a16="http://schemas.microsoft.com/office/drawing/2014/main" id="{2E5D0263-F122-4A06-B21B-94036C32C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008" y="68580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reat - Free signaling icons">
            <a:extLst>
              <a:ext uri="{FF2B5EF4-FFF2-40B4-BE49-F238E27FC236}">
                <a16:creationId xmlns:a16="http://schemas.microsoft.com/office/drawing/2014/main" id="{0F408B5B-9619-46B2-BF83-491454337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5296" y="68580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829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 rot="5400000">
            <a:off x="10786984" y="7344288"/>
            <a:ext cx="1509024" cy="536448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00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" name="Google Shape;49;p5">
            <a:extLst>
              <a:ext uri="{FF2B5EF4-FFF2-40B4-BE49-F238E27FC236}">
                <a16:creationId xmlns:a16="http://schemas.microsoft.com/office/drawing/2014/main" id="{6AEFAD2C-180C-40CE-AB91-BDB04349C9E2}"/>
              </a:ext>
            </a:extLst>
          </p:cNvPr>
          <p:cNvSpPr txBox="1"/>
          <p:nvPr/>
        </p:nvSpPr>
        <p:spPr>
          <a:xfrm>
            <a:off x="2127504" y="2051339"/>
            <a:ext cx="9145768" cy="1764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aven Pro"/>
              <a:buNone/>
            </a:pPr>
            <a:r>
              <a:rPr lang="ru-RU" sz="5400" b="1" dirty="0"/>
              <a:t>Атака на финансовую организацию</a:t>
            </a:r>
            <a:endParaRPr sz="4000" b="1" dirty="0"/>
          </a:p>
        </p:txBody>
      </p:sp>
      <p:sp>
        <p:nvSpPr>
          <p:cNvPr id="5" name="Google Shape;49;p5">
            <a:extLst>
              <a:ext uri="{FF2B5EF4-FFF2-40B4-BE49-F238E27FC236}">
                <a16:creationId xmlns:a16="http://schemas.microsoft.com/office/drawing/2014/main" id="{51F65BE6-55F1-48BB-862A-AED34F4071DD}"/>
              </a:ext>
            </a:extLst>
          </p:cNvPr>
          <p:cNvSpPr txBox="1"/>
          <p:nvPr/>
        </p:nvSpPr>
        <p:spPr>
          <a:xfrm>
            <a:off x="12836408" y="1189849"/>
            <a:ext cx="9420088" cy="2595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aven Pro"/>
              <a:buNone/>
            </a:pPr>
            <a:r>
              <a:rPr lang="ru-RU" sz="5400" b="1" dirty="0"/>
              <a:t>Разработка программы обучения по безопасности для персонала</a:t>
            </a:r>
            <a:endParaRPr sz="3200" b="1" dirty="0"/>
          </a:p>
        </p:txBody>
      </p:sp>
      <p:sp>
        <p:nvSpPr>
          <p:cNvPr id="6" name="Google Shape;135;p13">
            <a:extLst>
              <a:ext uri="{FF2B5EF4-FFF2-40B4-BE49-F238E27FC236}">
                <a16:creationId xmlns:a16="http://schemas.microsoft.com/office/drawing/2014/main" id="{17937BA8-E54A-4F87-A8B5-AE05E9DC384E}"/>
              </a:ext>
            </a:extLst>
          </p:cNvPr>
          <p:cNvSpPr txBox="1"/>
          <p:nvPr/>
        </p:nvSpPr>
        <p:spPr>
          <a:xfrm>
            <a:off x="12836408" y="4247558"/>
            <a:ext cx="8615416" cy="239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457200" marR="0" lvl="0" indent="-425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100"/>
              <a:buFont typeface="Open Sans"/>
              <a:buChar char="-"/>
            </a:pPr>
            <a:r>
              <a:rPr lang="ru-RU" sz="31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Компания столкнулась с участием персонала в социальной инженерии, что привело к утечкам конфиденциальных данных.</a:t>
            </a:r>
          </a:p>
        </p:txBody>
      </p:sp>
      <p:sp>
        <p:nvSpPr>
          <p:cNvPr id="7" name="Google Shape;135;p13">
            <a:extLst>
              <a:ext uri="{FF2B5EF4-FFF2-40B4-BE49-F238E27FC236}">
                <a16:creationId xmlns:a16="http://schemas.microsoft.com/office/drawing/2014/main" id="{1582A409-E8C7-4B7D-991B-EFB0DE186BC0}"/>
              </a:ext>
            </a:extLst>
          </p:cNvPr>
          <p:cNvSpPr txBox="1"/>
          <p:nvPr/>
        </p:nvSpPr>
        <p:spPr>
          <a:xfrm>
            <a:off x="2127504" y="4247558"/>
            <a:ext cx="7839456" cy="239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457200" marR="0" lvl="0" indent="-425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100"/>
              <a:buFont typeface="Open Sans"/>
              <a:buChar char="-"/>
            </a:pPr>
            <a:r>
              <a:rPr lang="ru-RU" sz="31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Злоумышленники успешно проникли в сеть финансовой компании и начали перехватывать финансовые транзакции.</a:t>
            </a:r>
          </a:p>
        </p:txBody>
      </p:sp>
      <p:pic>
        <p:nvPicPr>
          <p:cNvPr id="2050" name="Picture 2" descr="International Financial Institutions png images | PNGEgg">
            <a:extLst>
              <a:ext uri="{FF2B5EF4-FFF2-40B4-BE49-F238E27FC236}">
                <a16:creationId xmlns:a16="http://schemas.microsoft.com/office/drawing/2014/main" id="{AFE6E479-D52D-474A-8CA9-5519C638E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61" b="97701" l="3161" r="97414">
                        <a14:foregroundMark x1="33046" y1="12356" x2="24138" y2="16379"/>
                        <a14:foregroundMark x1="24138" y1="16379" x2="12931" y2="35345"/>
                        <a14:foregroundMark x1="12931" y1="35345" x2="9483" y2="54598"/>
                        <a14:foregroundMark x1="9483" y1="54598" x2="21264" y2="72701"/>
                        <a14:foregroundMark x1="21264" y1="72701" x2="39655" y2="84483"/>
                        <a14:foregroundMark x1="39655" y1="84483" x2="65230" y2="85632"/>
                        <a14:foregroundMark x1="65230" y1="85632" x2="84770" y2="64943"/>
                        <a14:foregroundMark x1="84770" y1="64943" x2="81897" y2="35057"/>
                        <a14:foregroundMark x1="81897" y1="35057" x2="56322" y2="16667"/>
                        <a14:foregroundMark x1="56322" y1="16667" x2="45977" y2="12931"/>
                        <a14:foregroundMark x1="37931" y1="6609" x2="50862" y2="6034"/>
                        <a14:foregroundMark x1="50862" y1="6034" x2="74138" y2="10345"/>
                        <a14:foregroundMark x1="74138" y1="10345" x2="89368" y2="25575"/>
                        <a14:foregroundMark x1="89368" y1="25575" x2="93678" y2="42529"/>
                        <a14:foregroundMark x1="93678" y1="42529" x2="93103" y2="61494"/>
                        <a14:foregroundMark x1="93103" y1="61494" x2="83333" y2="76437"/>
                        <a14:foregroundMark x1="83333" y1="76437" x2="70115" y2="86782"/>
                        <a14:foregroundMark x1="70115" y1="86782" x2="53736" y2="91092"/>
                        <a14:foregroundMark x1="53736" y1="91092" x2="34483" y2="88793"/>
                        <a14:foregroundMark x1="34483" y1="88793" x2="9195" y2="68391"/>
                        <a14:foregroundMark x1="9195" y1="68391" x2="5747" y2="61207"/>
                        <a14:foregroundMark x1="10057" y1="33333" x2="10057" y2="33333"/>
                        <a14:foregroundMark x1="8908" y1="29885" x2="8908" y2="29885"/>
                        <a14:foregroundMark x1="12356" y1="23851" x2="13218" y2="22989"/>
                        <a14:foregroundMark x1="16379" y1="20402" x2="16379" y2="20402"/>
                        <a14:foregroundMark x1="18391" y1="17816" x2="18391" y2="17816"/>
                        <a14:foregroundMark x1="21839" y1="14655" x2="22989" y2="14080"/>
                        <a14:foregroundMark x1="27586" y1="12644" x2="33333" y2="9483"/>
                        <a14:foregroundMark x1="33333" y1="9195" x2="33333" y2="9195"/>
                        <a14:foregroundMark x1="34770" y1="6897" x2="35920" y2="6897"/>
                        <a14:foregroundMark x1="43966" y1="5172" x2="43966" y2="5172"/>
                        <a14:foregroundMark x1="45402" y1="4023" x2="47414" y2="3736"/>
                        <a14:foregroundMark x1="53161" y1="3448" x2="55172" y2="3448"/>
                        <a14:foregroundMark x1="57184" y1="3448" x2="57184" y2="3448"/>
                        <a14:foregroundMark x1="82184" y1="21839" x2="84770" y2="25000"/>
                        <a14:foregroundMark x1="89943" y1="29885" x2="90805" y2="31897"/>
                        <a14:foregroundMark x1="93678" y1="35345" x2="93678" y2="35345"/>
                        <a14:foregroundMark x1="94253" y1="37356" x2="94253" y2="40230"/>
                        <a14:foregroundMark x1="94253" y1="43966" x2="94540" y2="46552"/>
                        <a14:foregroundMark x1="94540" y1="50575" x2="94540" y2="53448"/>
                        <a14:foregroundMark x1="94540" y1="61207" x2="93678" y2="65230"/>
                        <a14:foregroundMark x1="92816" y1="66667" x2="89080" y2="69828"/>
                        <a14:foregroundMark x1="87644" y1="71839" x2="86207" y2="73851"/>
                        <a14:foregroundMark x1="86207" y1="76149" x2="85345" y2="77299"/>
                        <a14:foregroundMark x1="81609" y1="80460" x2="77011" y2="82471"/>
                        <a14:foregroundMark x1="76149" y1="82759" x2="74138" y2="84770"/>
                        <a14:foregroundMark x1="72414" y1="87356" x2="71552" y2="88506"/>
                        <a14:foregroundMark x1="66954" y1="91092" x2="61782" y2="91954"/>
                        <a14:foregroundMark x1="60345" y1="92529" x2="55747" y2="93966"/>
                        <a14:foregroundMark x1="52011" y1="94540" x2="48563" y2="94540"/>
                        <a14:foregroundMark x1="43678" y1="94253" x2="34483" y2="92816"/>
                        <a14:foregroundMark x1="31609" y1="91954" x2="31609" y2="91954"/>
                        <a14:foregroundMark x1="29885" y1="88506" x2="28448" y2="85632"/>
                        <a14:foregroundMark x1="25862" y1="83908" x2="23851" y2="83333"/>
                        <a14:foregroundMark x1="18678" y1="80460" x2="16954" y2="79598"/>
                        <a14:foregroundMark x1="15805" y1="78736" x2="13506" y2="77299"/>
                        <a14:foregroundMark x1="12356" y1="76149" x2="10057" y2="73851"/>
                        <a14:foregroundMark x1="7759" y1="69253" x2="7471" y2="65805"/>
                        <a14:foregroundMark x1="7184" y1="60920" x2="7184" y2="58621"/>
                        <a14:foregroundMark x1="6322" y1="53736" x2="6322" y2="51724"/>
                        <a14:foregroundMark x1="6322" y1="47989" x2="6322" y2="44253"/>
                        <a14:foregroundMark x1="6609" y1="39943" x2="8046" y2="35345"/>
                        <a14:foregroundMark x1="9195" y1="33621" x2="9195" y2="33621"/>
                        <a14:foregroundMark x1="3448" y1="47701" x2="3161" y2="49425"/>
                        <a14:foregroundMark x1="3161" y1="50862" x2="3161" y2="53161"/>
                        <a14:foregroundMark x1="3161" y1="54598" x2="3161" y2="54598"/>
                        <a14:foregroundMark x1="3161" y1="50287" x2="4023" y2="48563"/>
                        <a14:foregroundMark x1="97414" y1="44540" x2="97414" y2="44540"/>
                        <a14:foregroundMark x1="97414" y1="47414" x2="97126" y2="50287"/>
                        <a14:foregroundMark x1="97126" y1="53448" x2="97126" y2="54598"/>
                        <a14:foregroundMark x1="97126" y1="57759" x2="96552" y2="59195"/>
                        <a14:foregroundMark x1="56034" y1="95690" x2="56034" y2="95690"/>
                        <a14:foregroundMark x1="49713" y1="95690" x2="47989" y2="95690"/>
                        <a14:foregroundMark x1="45402" y1="95690" x2="42816" y2="95690"/>
                        <a14:foregroundMark x1="37644" y1="94828" x2="37644" y2="94828"/>
                        <a14:foregroundMark x1="51724" y1="97701" x2="51724" y2="97701"/>
                        <a14:foregroundMark x1="50000" y1="97701" x2="50000" y2="97701"/>
                        <a14:foregroundMark x1="28448" y1="42529" x2="28448" y2="42529"/>
                        <a14:foregroundMark x1="27586" y1="41954" x2="27299" y2="40517"/>
                        <a14:foregroundMark x1="21839" y1="30460" x2="21839" y2="30460"/>
                        <a14:foregroundMark x1="17241" y1="41667" x2="17241" y2="41667"/>
                        <a14:foregroundMark x1="21839" y1="53161" x2="21839" y2="53161"/>
                        <a14:foregroundMark x1="29023" y1="47126" x2="30460" y2="35057"/>
                        <a14:foregroundMark x1="30747" y1="30460" x2="33333" y2="50000"/>
                        <a14:foregroundMark x1="29310" y1="22126" x2="23276" y2="46552"/>
                        <a14:foregroundMark x1="42529" y1="22989" x2="44540" y2="41667"/>
                        <a14:foregroundMark x1="56609" y1="26149" x2="50287" y2="68966"/>
                        <a14:foregroundMark x1="45115" y1="29598" x2="48276" y2="65517"/>
                        <a14:foregroundMark x1="60057" y1="33908" x2="65517" y2="62931"/>
                        <a14:foregroundMark x1="68391" y1="38793" x2="70115" y2="68678"/>
                        <a14:foregroundMark x1="70115" y1="30747" x2="68391" y2="61494"/>
                        <a14:foregroundMark x1="61782" y1="29023" x2="54023" y2="52299"/>
                        <a14:foregroundMark x1="54023" y1="52299" x2="44540" y2="62931"/>
                        <a14:foregroundMark x1="33621" y1="22989" x2="24138" y2="52586"/>
                        <a14:foregroundMark x1="29023" y1="29310" x2="30172" y2="66092"/>
                        <a14:foregroundMark x1="33046" y1="48563" x2="28736" y2="77299"/>
                        <a14:foregroundMark x1="41954" y1="40517" x2="29310" y2="81034"/>
                        <a14:foregroundMark x1="47126" y1="25000" x2="33046" y2="72989"/>
                        <a14:foregroundMark x1="45690" y1="18966" x2="36207" y2="51149"/>
                        <a14:foregroundMark x1="41379" y1="12356" x2="19828" y2="54598"/>
                        <a14:foregroundMark x1="37931" y1="27586" x2="31609" y2="73563"/>
                        <a14:foregroundMark x1="66379" y1="32184" x2="63506" y2="80460"/>
                        <a14:foregroundMark x1="64080" y1="29598" x2="50287" y2="68678"/>
                        <a14:foregroundMark x1="51724" y1="15517" x2="46839" y2="64368"/>
                        <a14:foregroundMark x1="41954" y1="41954" x2="19828" y2="80460"/>
                        <a14:foregroundMark x1="13506" y1="77586" x2="29310" y2="9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2916" y="7874324"/>
            <a:ext cx="4506744" cy="4506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raining and development png images | PNGWing">
            <a:extLst>
              <a:ext uri="{FF2B5EF4-FFF2-40B4-BE49-F238E27FC236}">
                <a16:creationId xmlns:a16="http://schemas.microsoft.com/office/drawing/2014/main" id="{34DD3B3E-4FC6-4063-990E-6B8EAF145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338" b="97882" l="10000" r="90000">
                        <a14:foregroundMark x1="32174" y1="17837" x2="30652" y2="49498"/>
                        <a14:foregroundMark x1="31304" y1="24861" x2="35870" y2="37570"/>
                        <a14:foregroundMark x1="35870" y1="37570" x2="35435" y2="64771"/>
                        <a14:foregroundMark x1="35435" y1="64771" x2="35217" y2="65552"/>
                        <a14:foregroundMark x1="28370" y1="43701" x2="29565" y2="68673"/>
                        <a14:foregroundMark x1="29565" y1="68673" x2="29239" y2="70680"/>
                        <a14:foregroundMark x1="19783" y1="51171" x2="20217" y2="46934"/>
                        <a14:foregroundMark x1="19130" y1="76254" x2="18804" y2="97882"/>
                        <a14:foregroundMark x1="41304" y1="78818" x2="42174" y2="92531"/>
                        <a14:foregroundMark x1="60326" y1="76700" x2="63587" y2="93757"/>
                        <a14:foregroundMark x1="81630" y1="77146" x2="82609" y2="94426"/>
                        <a14:foregroundMark x1="26522" y1="78372" x2="72935" y2="76923"/>
                        <a14:foregroundMark x1="72935" y1="76923" x2="75543" y2="76923"/>
                        <a14:foregroundMark x1="51739" y1="9253" x2="50109" y2="40245"/>
                        <a14:foregroundMark x1="69674" y1="6243" x2="71957" y2="47157"/>
                        <a14:foregroundMark x1="81957" y1="6689" x2="80761" y2="30100"/>
                        <a14:foregroundMark x1="80761" y1="30100" x2="75326" y2="42921"/>
                        <a14:foregroundMark x1="75326" y1="42921" x2="51739" y2="47269"/>
                        <a14:foregroundMark x1="51739" y1="47269" x2="48370" y2="41806"/>
                        <a14:foregroundMark x1="48370" y1="41806" x2="49891" y2="22631"/>
                        <a14:foregroundMark x1="49891" y1="22631" x2="52283" y2="17280"/>
                        <a14:foregroundMark x1="52283" y1="17280" x2="51087" y2="4794"/>
                        <a14:foregroundMark x1="51087" y1="4794" x2="56630" y2="3122"/>
                        <a14:foregroundMark x1="56630" y1="3122" x2="68152" y2="4348"/>
                        <a14:foregroundMark x1="68152" y1="4348" x2="60978" y2="8250"/>
                        <a14:foregroundMark x1="60978" y1="8250" x2="64674" y2="11371"/>
                        <a14:foregroundMark x1="45217" y1="1338" x2="44348" y2="44036"/>
                        <a14:foregroundMark x1="44348" y1="44036" x2="56739" y2="47046"/>
                        <a14:foregroundMark x1="56739" y1="47046" x2="75326" y2="45931"/>
                        <a14:foregroundMark x1="75326" y1="45931" x2="67174" y2="26756"/>
                        <a14:foregroundMark x1="67174" y1="26756" x2="53261" y2="38573"/>
                        <a14:foregroundMark x1="53261" y1="38573" x2="47500" y2="36455"/>
                        <a14:foregroundMark x1="47500" y1="36455" x2="49239" y2="22631"/>
                        <a14:foregroundMark x1="49239" y1="22631" x2="45435" y2="16722"/>
                        <a14:foregroundMark x1="45435" y1="16722" x2="51304" y2="18395"/>
                        <a14:foregroundMark x1="51304" y1="18395" x2="60435" y2="25084"/>
                        <a14:foregroundMark x1="60435" y1="25084" x2="67609" y2="26533"/>
                        <a14:foregroundMark x1="67609" y1="26533" x2="60978" y2="22742"/>
                        <a14:foregroundMark x1="60978" y1="22742" x2="66522" y2="24080"/>
                        <a14:foregroundMark x1="66522" y1="24080" x2="73913" y2="21739"/>
                        <a14:foregroundMark x1="73913" y1="21739" x2="78043" y2="11594"/>
                        <a14:foregroundMark x1="78043" y1="11594" x2="75326" y2="12486"/>
                        <a14:foregroundMark x1="71304" y1="12709" x2="69891" y2="12040"/>
                        <a14:foregroundMark x1="61739" y1="13935" x2="59457" y2="14158"/>
                        <a14:foregroundMark x1="57609" y1="14604" x2="57609" y2="14604"/>
                        <a14:foregroundMark x1="56304" y1="14827" x2="52826" y2="14158"/>
                        <a14:foregroundMark x1="52609" y1="11817" x2="55109" y2="9253"/>
                        <a14:foregroundMark x1="58043" y1="8807" x2="59457" y2="9476"/>
                        <a14:foregroundMark x1="67174" y1="10925" x2="67826" y2="10925"/>
                        <a14:foregroundMark x1="68261" y1="10925" x2="68261" y2="10925"/>
                        <a14:foregroundMark x1="65978" y1="9922" x2="53370" y2="12040"/>
                        <a14:foregroundMark x1="53804" y1="16499" x2="57174" y2="23634"/>
                        <a14:foregroundMark x1="57609" y1="26979" x2="57174" y2="30658"/>
                        <a14:foregroundMark x1="56087" y1="30658" x2="54674" y2="24638"/>
                        <a14:foregroundMark x1="54674" y1="22742" x2="55761" y2="37347"/>
                        <a14:foregroundMark x1="55761" y1="37347" x2="57174" y2="40468"/>
                        <a14:foregroundMark x1="64891" y1="23411" x2="65326" y2="35117"/>
                        <a14:foregroundMark x1="65326" y1="33445" x2="65109" y2="36232"/>
                        <a14:foregroundMark x1="60761" y1="31550" x2="58587" y2="44147"/>
                        <a14:foregroundMark x1="63478" y1="28317" x2="64783" y2="36789"/>
                        <a14:foregroundMark x1="64783" y1="36789" x2="66957" y2="41360"/>
                        <a14:foregroundMark x1="71304" y1="30881" x2="69239" y2="38796"/>
                        <a14:foregroundMark x1="71957" y1="31550" x2="77609" y2="39019"/>
                        <a14:foregroundMark x1="79891" y1="34894" x2="80761" y2="46711"/>
                        <a14:foregroundMark x1="80761" y1="46711" x2="80761" y2="46711"/>
                        <a14:foregroundMark x1="76413" y1="34337" x2="76522" y2="47380"/>
                        <a14:foregroundMark x1="82391" y1="15050" x2="82174" y2="46934"/>
                        <a14:foregroundMark x1="81196" y1="76254" x2="81196" y2="82051"/>
                        <a14:foregroundMark x1="78696" y1="75585" x2="78696" y2="81382"/>
                        <a14:foregroundMark x1="78696" y1="74136" x2="79891" y2="82051"/>
                        <a14:foregroundMark x1="69891" y1="3010" x2="73261" y2="24192"/>
                        <a14:foregroundMark x1="75543" y1="8807" x2="76522" y2="20624"/>
                        <a14:foregroundMark x1="29565" y1="26533" x2="33804" y2="265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9663" y="7843830"/>
            <a:ext cx="4653577" cy="453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5974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4FD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>
            <a:spLocks noGrp="1"/>
          </p:cNvSpPr>
          <p:nvPr>
            <p:ph type="body" idx="4294967295"/>
          </p:nvPr>
        </p:nvSpPr>
        <p:spPr>
          <a:xfrm>
            <a:off x="13500000" y="-25300"/>
            <a:ext cx="10884000" cy="13766700"/>
          </a:xfrm>
          <a:prstGeom prst="rect">
            <a:avLst/>
          </a:prstGeom>
          <a:solidFill>
            <a:srgbClr val="D4DBE4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343957" marR="0" lvl="0" indent="-13758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None/>
            </a:pPr>
            <a:endParaRPr sz="2600" b="0" i="0" u="none" strike="noStrike" cap="none" dirty="0">
              <a:solidFill>
                <a:srgbClr val="E8EAE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14"/>
          <p:cNvSpPr txBox="1"/>
          <p:nvPr/>
        </p:nvSpPr>
        <p:spPr>
          <a:xfrm>
            <a:off x="1612536" y="4092386"/>
            <a:ext cx="9726023" cy="133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D"/>
              </a:buClr>
              <a:buSzPts val="8000"/>
              <a:buFont typeface="Maven Pro Medium"/>
              <a:buNone/>
            </a:pPr>
            <a:r>
              <a:rPr lang="ru-RU" sz="8000" dirty="0">
                <a:solidFill>
                  <a:srgbClr val="31333D"/>
                </a:solidFill>
                <a:latin typeface="+mj-lt"/>
                <a:ea typeface="Maven Pro Medium"/>
                <a:cs typeface="Maven Pro Medium"/>
                <a:sym typeface="Maven Pro Medium"/>
              </a:rPr>
              <a:t>Актуальные тренды</a:t>
            </a:r>
            <a:endParaRPr dirty="0">
              <a:latin typeface="+mj-lt"/>
            </a:endParaRPr>
          </a:p>
        </p:txBody>
      </p:sp>
      <p:sp>
        <p:nvSpPr>
          <p:cNvPr id="145" name="Google Shape;145;p14"/>
          <p:cNvSpPr txBox="1"/>
          <p:nvPr/>
        </p:nvSpPr>
        <p:spPr>
          <a:xfrm>
            <a:off x="1669342" y="5855003"/>
            <a:ext cx="8734200" cy="353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457200" marR="0" lvl="0" indent="-4254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100"/>
              <a:buFont typeface="Open Sans"/>
              <a:buChar char="-"/>
            </a:pPr>
            <a:r>
              <a:rPr lang="ru-RU" sz="31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Технологии искусственного интеллекта в безопасности, </a:t>
            </a:r>
            <a:r>
              <a:rPr lang="ru-RU" sz="3100" dirty="0" err="1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блокчейн</a:t>
            </a:r>
            <a:r>
              <a:rPr lang="ru-RU" sz="31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 и современные методы криптографии — все это направлено на обеспечение более эффективной защиты в условиях постоянно меняющихся угроз.</a:t>
            </a:r>
            <a:endParaRPr lang="en-US" sz="1900" dirty="0"/>
          </a:p>
        </p:txBody>
      </p:sp>
      <p:sp>
        <p:nvSpPr>
          <p:cNvPr id="146" name="Google Shape;146;p14"/>
          <p:cNvSpPr/>
          <p:nvPr/>
        </p:nvSpPr>
        <p:spPr>
          <a:xfrm>
            <a:off x="12310287" y="5656212"/>
            <a:ext cx="2403600" cy="24036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14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1054A1E-972A-43C2-A662-AF6DC94E1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1129129" y="486529"/>
            <a:ext cx="15354059" cy="111556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4FD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5"/>
          <p:cNvSpPr txBox="1">
            <a:spLocks noGrp="1"/>
          </p:cNvSpPr>
          <p:nvPr>
            <p:ph type="body" idx="4294967295"/>
          </p:nvPr>
        </p:nvSpPr>
        <p:spPr>
          <a:xfrm>
            <a:off x="0" y="-25400"/>
            <a:ext cx="10884000" cy="13766700"/>
          </a:xfrm>
          <a:prstGeom prst="rect">
            <a:avLst/>
          </a:prstGeom>
          <a:solidFill>
            <a:srgbClr val="D4DBE4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343957" marR="0" lvl="0" indent="-13758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6979"/>
              </a:buClr>
              <a:buSzPts val="3250"/>
              <a:buFont typeface="Open Sans"/>
              <a:buNone/>
            </a:pPr>
            <a:endParaRPr sz="2600" b="0" i="0" u="none" strike="noStrike" cap="none">
              <a:solidFill>
                <a:srgbClr val="E8EAE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53" name="Google Shape;153;p15"/>
          <p:cNvGrpSpPr/>
          <p:nvPr/>
        </p:nvGrpSpPr>
        <p:grpSpPr>
          <a:xfrm>
            <a:off x="13481714" y="4322869"/>
            <a:ext cx="8791005" cy="4727531"/>
            <a:chOff x="0" y="-368511"/>
            <a:chExt cx="8791005" cy="4727531"/>
          </a:xfrm>
        </p:grpSpPr>
        <p:sp>
          <p:nvSpPr>
            <p:cNvPr id="154" name="Google Shape;154;p15"/>
            <p:cNvSpPr txBox="1"/>
            <p:nvPr/>
          </p:nvSpPr>
          <p:spPr>
            <a:xfrm>
              <a:off x="0" y="-368511"/>
              <a:ext cx="8527800" cy="1333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1333D"/>
                </a:buClr>
                <a:buSzPts val="8000"/>
                <a:buFont typeface="Maven Pro Medium"/>
                <a:buNone/>
              </a:pPr>
              <a:r>
                <a:rPr lang="ru-RU" sz="8000" dirty="0">
                  <a:solidFill>
                    <a:srgbClr val="31333D"/>
                  </a:solidFill>
                  <a:latin typeface="+mj-lt"/>
                  <a:sym typeface="Maven Pro Medium"/>
                </a:rPr>
                <a:t>Роль в компании</a:t>
              </a:r>
              <a:endParaRPr dirty="0">
                <a:latin typeface="+mj-lt"/>
              </a:endParaRPr>
            </a:p>
          </p:txBody>
        </p:sp>
        <p:sp>
          <p:nvSpPr>
            <p:cNvPr id="155" name="Google Shape;155;p15"/>
            <p:cNvSpPr txBox="1"/>
            <p:nvPr/>
          </p:nvSpPr>
          <p:spPr>
            <a:xfrm>
              <a:off x="56805" y="1394106"/>
              <a:ext cx="8734200" cy="29649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457200" marR="0" lvl="0" indent="-42545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3100"/>
                <a:buFont typeface="Open Sans"/>
                <a:buChar char="-"/>
              </a:pPr>
              <a:r>
                <a:rPr lang="ru-RU" sz="31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Его влияние на бизнес заключается не только в обеспечении безопасности данных, но и в тесном сотрудничестве с другими отделами, чтобы создать комплексную систему безопасности.</a:t>
              </a:r>
              <a:endParaRPr lang="en-US" sz="1900" dirty="0"/>
            </a:p>
          </p:txBody>
        </p:sp>
      </p:grpSp>
      <p:sp>
        <p:nvSpPr>
          <p:cNvPr id="156" name="Google Shape;156;p15"/>
          <p:cNvSpPr/>
          <p:nvPr/>
        </p:nvSpPr>
        <p:spPr>
          <a:xfrm>
            <a:off x="10067739" y="6041688"/>
            <a:ext cx="1632522" cy="1632522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14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492CC4-F6C0-4163-8AC1-FA75DD5C3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80" y="2722734"/>
            <a:ext cx="8585222" cy="82704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/>
          <p:nvPr/>
        </p:nvSpPr>
        <p:spPr>
          <a:xfrm>
            <a:off x="-3404053" y="-73025"/>
            <a:ext cx="18942050" cy="18942050"/>
          </a:xfrm>
          <a:prstGeom prst="ellipse">
            <a:avLst/>
          </a:prstGeom>
          <a:solidFill>
            <a:srgbClr val="EDF4FD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17"/>
          <p:cNvSpPr/>
          <p:nvPr/>
        </p:nvSpPr>
        <p:spPr>
          <a:xfrm>
            <a:off x="1346200" y="4546600"/>
            <a:ext cx="9702800" cy="970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4" name="Google Shape;174;p17"/>
          <p:cNvSpPr/>
          <p:nvPr/>
        </p:nvSpPr>
        <p:spPr>
          <a:xfrm>
            <a:off x="3863137" y="6961174"/>
            <a:ext cx="4873500" cy="4873500"/>
          </a:xfrm>
          <a:prstGeom prst="ellipse">
            <a:avLst/>
          </a:prstGeom>
          <a:solidFill>
            <a:srgbClr val="EDF4FD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p17"/>
          <p:cNvSpPr txBox="1"/>
          <p:nvPr/>
        </p:nvSpPr>
        <p:spPr>
          <a:xfrm>
            <a:off x="2341125" y="5031666"/>
            <a:ext cx="9702900" cy="3580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D"/>
              </a:buClr>
              <a:buSzPts val="13000"/>
              <a:buFont typeface="Maven Pro Medium"/>
              <a:buNone/>
            </a:pPr>
            <a:r>
              <a:rPr lang="ru-RU" sz="11300" b="1" dirty="0">
                <a:solidFill>
                  <a:srgbClr val="31333D"/>
                </a:solidFill>
                <a:latin typeface="+mj-lt"/>
                <a:ea typeface="Maven Pro Medium"/>
                <a:cs typeface="Maven Pro Medium"/>
                <a:sym typeface="Maven Pro Medium"/>
              </a:rPr>
              <a:t>Вызовы и перспективы</a:t>
            </a:r>
            <a:endParaRPr sz="100" b="1" dirty="0">
              <a:latin typeface="+mj-l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9A82FA2-15DC-49D8-88DD-B0A157F816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15305" y="-1527242"/>
            <a:ext cx="15879257" cy="158792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4FD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/>
          <p:nvPr/>
        </p:nvSpPr>
        <p:spPr>
          <a:xfrm>
            <a:off x="16429275" y="12173625"/>
            <a:ext cx="1032000" cy="1032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5" name="Google Shape;185;p18"/>
          <p:cNvSpPr/>
          <p:nvPr/>
        </p:nvSpPr>
        <p:spPr>
          <a:xfrm>
            <a:off x="17729437" y="12173625"/>
            <a:ext cx="1032000" cy="1032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6" name="Google Shape;186;p18"/>
          <p:cNvSpPr/>
          <p:nvPr/>
        </p:nvSpPr>
        <p:spPr>
          <a:xfrm>
            <a:off x="19029600" y="12173625"/>
            <a:ext cx="1032000" cy="1032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8" name="Google Shape;188;p18"/>
          <p:cNvSpPr/>
          <p:nvPr/>
        </p:nvSpPr>
        <p:spPr>
          <a:xfrm>
            <a:off x="20329762" y="12173625"/>
            <a:ext cx="1032000" cy="103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18"/>
          <p:cNvSpPr/>
          <p:nvPr/>
        </p:nvSpPr>
        <p:spPr>
          <a:xfrm>
            <a:off x="21629925" y="12173625"/>
            <a:ext cx="1032000" cy="1032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0" name="Google Shape;190;p18"/>
          <p:cNvSpPr/>
          <p:nvPr/>
        </p:nvSpPr>
        <p:spPr>
          <a:xfrm>
            <a:off x="22930100" y="12173625"/>
            <a:ext cx="1032000" cy="1032000"/>
          </a:xfrm>
          <a:prstGeom prst="ellipse">
            <a:avLst/>
          </a:prstGeom>
          <a:solidFill>
            <a:srgbClr val="D3DBE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7068450" y="4531650"/>
            <a:ext cx="7353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" name="Google Shape;192;p18"/>
          <p:cNvSpPr/>
          <p:nvPr/>
        </p:nvSpPr>
        <p:spPr>
          <a:xfrm>
            <a:off x="5242875" y="3060900"/>
            <a:ext cx="13786800" cy="631730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6D4CF8B8-A60F-46A5-AAC0-D7D7938F103F}"/>
              </a:ext>
            </a:extLst>
          </p:cNvPr>
          <p:cNvGrpSpPr/>
          <p:nvPr/>
        </p:nvGrpSpPr>
        <p:grpSpPr>
          <a:xfrm>
            <a:off x="5298600" y="4531650"/>
            <a:ext cx="13786800" cy="3823906"/>
            <a:chOff x="5477250" y="4470047"/>
            <a:chExt cx="13786800" cy="3823906"/>
          </a:xfrm>
        </p:grpSpPr>
        <p:sp>
          <p:nvSpPr>
            <p:cNvPr id="187" name="Google Shape;187;p18"/>
            <p:cNvSpPr txBox="1"/>
            <p:nvPr/>
          </p:nvSpPr>
          <p:spPr>
            <a:xfrm>
              <a:off x="5477250" y="4470047"/>
              <a:ext cx="13786800" cy="29341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0"/>
                <a:buFont typeface="Maven Pro"/>
                <a:buNone/>
              </a:pPr>
              <a:r>
                <a:rPr lang="ru-RU" sz="18400" b="1" i="0" u="none" dirty="0">
                  <a:solidFill>
                    <a:schemeClr val="dk1"/>
                  </a:solidFill>
                  <a:latin typeface="Maven Pro"/>
                  <a:ea typeface="Maven Pro"/>
                  <a:cs typeface="Maven Pro"/>
                  <a:sym typeface="Maven Pro"/>
                </a:rPr>
                <a:t>Спасибо!</a:t>
              </a:r>
              <a:endParaRPr sz="7800" dirty="0">
                <a:solidFill>
                  <a:schemeClr val="dk1"/>
                </a:solidFill>
              </a:endParaRPr>
            </a:p>
          </p:txBody>
        </p:sp>
        <p:sp>
          <p:nvSpPr>
            <p:cNvPr id="193" name="Google Shape;193;p18"/>
            <p:cNvSpPr txBox="1"/>
            <p:nvPr/>
          </p:nvSpPr>
          <p:spPr>
            <a:xfrm>
              <a:off x="13126554" y="7421919"/>
              <a:ext cx="5613019" cy="8720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1333D"/>
                </a:buClr>
                <a:buSzPts val="12000"/>
                <a:buFont typeface="Maven Pro Medium"/>
                <a:buNone/>
              </a:pPr>
              <a:r>
                <a:rPr lang="ru-RU" sz="5000" dirty="0">
                  <a:solidFill>
                    <a:srgbClr val="31333D"/>
                  </a:solidFill>
                  <a:sym typeface="Maven Pro Medium"/>
                </a:rPr>
                <a:t>Вопросы, идеи?</a:t>
              </a:r>
              <a:endParaRPr sz="5000" dirty="0"/>
            </a:p>
          </p:txBody>
        </p:sp>
      </p:grpSp>
      <p:sp>
        <p:nvSpPr>
          <p:cNvPr id="194" name="Google Shape;194;p18"/>
          <p:cNvSpPr/>
          <p:nvPr/>
        </p:nvSpPr>
        <p:spPr>
          <a:xfrm>
            <a:off x="5209425" y="2643664"/>
            <a:ext cx="14289000" cy="719100"/>
          </a:xfrm>
          <a:prstGeom prst="rect">
            <a:avLst/>
          </a:prstGeom>
          <a:solidFill>
            <a:srgbClr val="EDF4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5" name="Google Shape;195;p18"/>
          <p:cNvSpPr/>
          <p:nvPr/>
        </p:nvSpPr>
        <p:spPr>
          <a:xfrm>
            <a:off x="4885575" y="9059725"/>
            <a:ext cx="11771100" cy="719100"/>
          </a:xfrm>
          <a:prstGeom prst="rect">
            <a:avLst/>
          </a:prstGeom>
          <a:solidFill>
            <a:srgbClr val="EDF4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6" name="Google Shape;196;p18"/>
          <p:cNvSpPr/>
          <p:nvPr/>
        </p:nvSpPr>
        <p:spPr>
          <a:xfrm rot="5400000">
            <a:off x="1652246" y="6409264"/>
            <a:ext cx="7571100" cy="759000"/>
          </a:xfrm>
          <a:prstGeom prst="rect">
            <a:avLst/>
          </a:prstGeom>
          <a:solidFill>
            <a:srgbClr val="EDF4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7" name="Google Shape;197;p18"/>
          <p:cNvSpPr/>
          <p:nvPr/>
        </p:nvSpPr>
        <p:spPr>
          <a:xfrm rot="5400000">
            <a:off x="16263675" y="3797225"/>
            <a:ext cx="5710500" cy="759000"/>
          </a:xfrm>
          <a:prstGeom prst="rect">
            <a:avLst/>
          </a:prstGeom>
          <a:solidFill>
            <a:srgbClr val="EDF4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/>
          <p:nvPr/>
        </p:nvSpPr>
        <p:spPr>
          <a:xfrm>
            <a:off x="2226126" y="4268947"/>
            <a:ext cx="10886370" cy="188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aven Pro"/>
              <a:buNone/>
            </a:pPr>
            <a:r>
              <a:rPr lang="ru-RU" sz="11600" b="1" dirty="0">
                <a:solidFill>
                  <a:schemeClr val="dk1"/>
                </a:solidFill>
                <a:sym typeface="Maven Pro"/>
              </a:rPr>
              <a:t>Цель урока</a:t>
            </a:r>
            <a:endParaRPr sz="11600" b="1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E61247F-EBEF-471D-B798-C3B75AEAF6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9103" t="18925" r="11957" b="19369"/>
          <a:stretch/>
        </p:blipFill>
        <p:spPr>
          <a:xfrm>
            <a:off x="12838176" y="2125077"/>
            <a:ext cx="10575635" cy="9465846"/>
          </a:xfrm>
          <a:prstGeom prst="rect">
            <a:avLst/>
          </a:prstGeom>
        </p:spPr>
      </p:pic>
      <p:sp>
        <p:nvSpPr>
          <p:cNvPr id="12" name="Google Shape;57;p6">
            <a:extLst>
              <a:ext uri="{FF2B5EF4-FFF2-40B4-BE49-F238E27FC236}">
                <a16:creationId xmlns:a16="http://schemas.microsoft.com/office/drawing/2014/main" id="{CA884D87-DEC9-435C-BA54-C93B8E5FA8D0}"/>
              </a:ext>
            </a:extLst>
          </p:cNvPr>
          <p:cNvSpPr txBox="1"/>
          <p:nvPr/>
        </p:nvSpPr>
        <p:spPr>
          <a:xfrm>
            <a:off x="2226126" y="6432261"/>
            <a:ext cx="8688420" cy="2242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2600"/>
              <a:buFont typeface="Open Sans"/>
              <a:buNone/>
            </a:pPr>
            <a:r>
              <a:rPr lang="ru-RU" sz="34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Не только познакомиться, но и примерить роль, освоить базовые навыки, которые пригодятся в будущем.</a:t>
            </a:r>
            <a:endParaRPr sz="22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 rot="5400000">
            <a:off x="10158399" y="6631559"/>
            <a:ext cx="1576401" cy="560400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00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" name="Google Shape;49;p5">
            <a:extLst>
              <a:ext uri="{FF2B5EF4-FFF2-40B4-BE49-F238E27FC236}">
                <a16:creationId xmlns:a16="http://schemas.microsoft.com/office/drawing/2014/main" id="{6AEFAD2C-180C-40CE-AB91-BDB04349C9E2}"/>
              </a:ext>
            </a:extLst>
          </p:cNvPr>
          <p:cNvSpPr txBox="1"/>
          <p:nvPr/>
        </p:nvSpPr>
        <p:spPr>
          <a:xfrm>
            <a:off x="2229368" y="5452487"/>
            <a:ext cx="7755880" cy="281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Maven Pro"/>
              <a:buNone/>
            </a:pPr>
            <a:r>
              <a:rPr lang="ru-RU" sz="8800" b="1" dirty="0">
                <a:solidFill>
                  <a:schemeClr val="dk1"/>
                </a:solidFill>
                <a:sym typeface="Maven Pro"/>
              </a:rPr>
              <a:t>Кто такой ИБ специалист?</a:t>
            </a:r>
            <a:endParaRPr sz="8800" b="1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9D0B239-131D-4A17-8116-763FFD0A4E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9379" y1="14049" x2="54153" y2="13648"/>
                        <a14:foregroundMark x1="54153" y1="13648" x2="58448" y2="14450"/>
                      </a14:backgroundRemoval>
                    </a14:imgEffect>
                  </a14:imgLayer>
                </a14:imgProps>
              </a:ext>
            </a:extLst>
          </a:blip>
          <a:srcRect l="10978" t="10650" r="9155" b="9866"/>
          <a:stretch/>
        </p:blipFill>
        <p:spPr>
          <a:xfrm>
            <a:off x="11704320" y="1460830"/>
            <a:ext cx="10954512" cy="109018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/>
          <p:nvPr/>
        </p:nvSpPr>
        <p:spPr>
          <a:xfrm>
            <a:off x="13549231" y="3329505"/>
            <a:ext cx="7757700" cy="256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D"/>
              </a:buClr>
              <a:buSzPts val="8000"/>
              <a:buFont typeface="Maven Pro Medium"/>
              <a:buNone/>
            </a:pPr>
            <a:r>
              <a:rPr lang="ru-RU" sz="8000" dirty="0">
                <a:solidFill>
                  <a:srgbClr val="31333D"/>
                </a:solidFill>
                <a:latin typeface="+mj-lt"/>
                <a:ea typeface="Maven Pro Medium"/>
                <a:cs typeface="Maven Pro Medium"/>
                <a:sym typeface="Maven Pro Medium"/>
              </a:rPr>
              <a:t>Основные задачи</a:t>
            </a:r>
            <a:endParaRPr dirty="0">
              <a:latin typeface="+mj-lt"/>
            </a:endParaRPr>
          </a:p>
        </p:txBody>
      </p:sp>
      <p:sp>
        <p:nvSpPr>
          <p:cNvPr id="69" name="Google Shape;69;p7"/>
          <p:cNvSpPr/>
          <p:nvPr/>
        </p:nvSpPr>
        <p:spPr>
          <a:xfrm>
            <a:off x="13625850" y="6350713"/>
            <a:ext cx="1576401" cy="560400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00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BA674B88-29EF-4F6D-8AF9-FB28EFA2C2B9}"/>
              </a:ext>
            </a:extLst>
          </p:cNvPr>
          <p:cNvGrpSpPr/>
          <p:nvPr/>
        </p:nvGrpSpPr>
        <p:grpSpPr>
          <a:xfrm>
            <a:off x="12342350" y="7425675"/>
            <a:ext cx="10022316" cy="2743028"/>
            <a:chOff x="12342350" y="7425675"/>
            <a:chExt cx="10022316" cy="2743028"/>
          </a:xfrm>
        </p:grpSpPr>
        <p:grpSp>
          <p:nvGrpSpPr>
            <p:cNvPr id="65" name="Google Shape;65;p7"/>
            <p:cNvGrpSpPr/>
            <p:nvPr/>
          </p:nvGrpSpPr>
          <p:grpSpPr>
            <a:xfrm>
              <a:off x="12342350" y="7425675"/>
              <a:ext cx="10022316" cy="2743028"/>
              <a:chOff x="0" y="-1"/>
              <a:chExt cx="10546476" cy="4073400"/>
            </a:xfrm>
          </p:grpSpPr>
          <p:sp>
            <p:nvSpPr>
              <p:cNvPr id="66" name="Google Shape;66;p7"/>
              <p:cNvSpPr/>
              <p:nvPr/>
            </p:nvSpPr>
            <p:spPr>
              <a:xfrm>
                <a:off x="1045776" y="-1"/>
                <a:ext cx="9500700" cy="4073400"/>
              </a:xfrm>
              <a:prstGeom prst="roundRect">
                <a:avLst>
                  <a:gd name="adj" fmla="val 1155"/>
                </a:avLst>
              </a:pr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67" name="Google Shape;67;p7"/>
              <p:cNvSpPr/>
              <p:nvPr/>
            </p:nvSpPr>
            <p:spPr>
              <a:xfrm rot="10800000">
                <a:off x="0" y="0"/>
                <a:ext cx="1270000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sp>
          <p:nvSpPr>
            <p:cNvPr id="70" name="Google Shape;70;p7"/>
            <p:cNvSpPr txBox="1"/>
            <p:nvPr/>
          </p:nvSpPr>
          <p:spPr>
            <a:xfrm>
              <a:off x="13724050" y="7923600"/>
              <a:ext cx="8323800" cy="18753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2600"/>
                <a:buFont typeface="Open Sans"/>
                <a:buNone/>
              </a:pPr>
              <a:r>
                <a:rPr lang="ru-RU" sz="32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Мониторинг сетевой активности, поиск и анализ уязвимостей, оперативное реагирование на инциденты…</a:t>
              </a:r>
              <a:endParaRPr sz="4400" dirty="0"/>
            </a:p>
          </p:txBody>
        </p:sp>
      </p:grpSp>
      <p:pic>
        <p:nvPicPr>
          <p:cNvPr id="71" name="Google Shape;7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0371" y="2064279"/>
            <a:ext cx="9587550" cy="9587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8"/>
          <p:cNvSpPr txBox="1"/>
          <p:nvPr/>
        </p:nvSpPr>
        <p:spPr>
          <a:xfrm>
            <a:off x="2742746" y="3454287"/>
            <a:ext cx="7757700" cy="256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D"/>
              </a:buClr>
              <a:buSzPts val="8000"/>
              <a:buFont typeface="Maven Pro Medium"/>
              <a:buNone/>
            </a:pPr>
            <a:r>
              <a:rPr lang="ru-RU" sz="8000" dirty="0">
                <a:solidFill>
                  <a:srgbClr val="31333D"/>
                </a:solidFill>
                <a:latin typeface="+mj-lt"/>
                <a:ea typeface="Maven Pro Medium"/>
                <a:cs typeface="Maven Pro Medium"/>
                <a:sym typeface="Maven Pro Medium"/>
              </a:rPr>
              <a:t>Принципы безопасности</a:t>
            </a:r>
            <a:endParaRPr dirty="0">
              <a:latin typeface="+mj-lt"/>
            </a:endParaRPr>
          </a:p>
        </p:txBody>
      </p:sp>
      <p:sp>
        <p:nvSpPr>
          <p:cNvPr id="81" name="Google Shape;81;p8"/>
          <p:cNvSpPr/>
          <p:nvPr/>
        </p:nvSpPr>
        <p:spPr>
          <a:xfrm>
            <a:off x="2840175" y="6426963"/>
            <a:ext cx="1576401" cy="560400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14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E19B3092-B1B7-4D3A-8A00-3E3B6C735ECC}"/>
              </a:ext>
            </a:extLst>
          </p:cNvPr>
          <p:cNvGrpSpPr/>
          <p:nvPr/>
        </p:nvGrpSpPr>
        <p:grpSpPr>
          <a:xfrm>
            <a:off x="2550465" y="7425714"/>
            <a:ext cx="9917769" cy="2023229"/>
            <a:chOff x="2550465" y="7425714"/>
            <a:chExt cx="9917769" cy="2743039"/>
          </a:xfrm>
        </p:grpSpPr>
        <p:grpSp>
          <p:nvGrpSpPr>
            <p:cNvPr id="77" name="Google Shape;77;p8"/>
            <p:cNvGrpSpPr/>
            <p:nvPr/>
          </p:nvGrpSpPr>
          <p:grpSpPr>
            <a:xfrm>
              <a:off x="2550465" y="7425714"/>
              <a:ext cx="9917769" cy="2743039"/>
              <a:chOff x="1045765" y="-17"/>
              <a:chExt cx="10436462" cy="4073417"/>
            </a:xfrm>
          </p:grpSpPr>
          <p:sp>
            <p:nvSpPr>
              <p:cNvPr id="78" name="Google Shape;78;p8"/>
              <p:cNvSpPr/>
              <p:nvPr/>
            </p:nvSpPr>
            <p:spPr>
              <a:xfrm>
                <a:off x="1045765" y="0"/>
                <a:ext cx="9043200" cy="4073400"/>
              </a:xfrm>
              <a:prstGeom prst="roundRect">
                <a:avLst>
                  <a:gd name="adj" fmla="val 1155"/>
                </a:avLst>
              </a:pr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79" name="Google Shape;79;p8"/>
              <p:cNvSpPr/>
              <p:nvPr/>
            </p:nvSpPr>
            <p:spPr>
              <a:xfrm rot="10800000" flipH="1">
                <a:off x="10088973" y="-17"/>
                <a:ext cx="1393254" cy="1270026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sp>
          <p:nvSpPr>
            <p:cNvPr id="82" name="Google Shape;82;p8"/>
            <p:cNvSpPr txBox="1"/>
            <p:nvPr/>
          </p:nvSpPr>
          <p:spPr>
            <a:xfrm>
              <a:off x="2840175" y="7853330"/>
              <a:ext cx="7273089" cy="19417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2600"/>
                <a:buFont typeface="Open Sans"/>
                <a:buNone/>
              </a:pPr>
              <a:r>
                <a:rPr lang="ru-RU" sz="36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Шифрование, аутентификация и авторизация.</a:t>
              </a:r>
              <a:endParaRPr sz="4800" dirty="0"/>
            </a:p>
          </p:txBody>
        </p:sp>
      </p:grpSp>
      <p:pic>
        <p:nvPicPr>
          <p:cNvPr id="83" name="Google Shape;83;p8"/>
          <p:cNvPicPr preferRelativeResize="0"/>
          <p:nvPr/>
        </p:nvPicPr>
        <p:blipFill rotWithShape="1">
          <a:blip r:embed="rId3">
            <a:alphaModFix/>
          </a:blip>
          <a:srcRect l="1" t="27445" r="1081"/>
          <a:stretch/>
        </p:blipFill>
        <p:spPr>
          <a:xfrm>
            <a:off x="13644800" y="4609322"/>
            <a:ext cx="7981575" cy="7233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95;p9">
            <a:extLst>
              <a:ext uri="{FF2B5EF4-FFF2-40B4-BE49-F238E27FC236}">
                <a16:creationId xmlns:a16="http://schemas.microsoft.com/office/drawing/2014/main" id="{4ED08FC8-90BA-4F84-94C5-E83B90ABC751}"/>
              </a:ext>
            </a:extLst>
          </p:cNvPr>
          <p:cNvPicPr preferRelativeResize="0"/>
          <p:nvPr/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2461051" y="10417214"/>
            <a:ext cx="563391" cy="563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83;p8">
            <a:extLst>
              <a:ext uri="{FF2B5EF4-FFF2-40B4-BE49-F238E27FC236}">
                <a16:creationId xmlns:a16="http://schemas.microsoft.com/office/drawing/2014/main" id="{398FB928-4D9D-4DCF-83B1-192977D3EE7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9910" b="72539"/>
          <a:stretch/>
        </p:blipFill>
        <p:spPr>
          <a:xfrm>
            <a:off x="18459630" y="1871564"/>
            <a:ext cx="3234769" cy="2737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 txBox="1"/>
          <p:nvPr/>
        </p:nvSpPr>
        <p:spPr>
          <a:xfrm>
            <a:off x="13261031" y="3180539"/>
            <a:ext cx="8821500" cy="256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D"/>
              </a:buClr>
              <a:buSzPts val="8000"/>
              <a:buFont typeface="Maven Pro Medium"/>
              <a:buNone/>
            </a:pPr>
            <a:r>
              <a:rPr lang="ru-RU" sz="8000" dirty="0">
                <a:solidFill>
                  <a:srgbClr val="31333D"/>
                </a:solidFill>
                <a:latin typeface="+mj-lt"/>
                <a:ea typeface="Maven Pro Medium"/>
                <a:cs typeface="Maven Pro Medium"/>
                <a:sym typeface="Maven Pro Medium"/>
              </a:rPr>
              <a:t>Области деятельности</a:t>
            </a:r>
            <a:endParaRPr dirty="0">
              <a:latin typeface="+mj-lt"/>
            </a:endParaRPr>
          </a:p>
        </p:txBody>
      </p:sp>
      <p:sp>
        <p:nvSpPr>
          <p:cNvPr id="93" name="Google Shape;93;p9"/>
          <p:cNvSpPr/>
          <p:nvPr/>
        </p:nvSpPr>
        <p:spPr>
          <a:xfrm>
            <a:off x="13337650" y="6350751"/>
            <a:ext cx="1576401" cy="560400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14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4C2F984-FA1B-40E8-B24E-34F209F9C04F}"/>
              </a:ext>
            </a:extLst>
          </p:cNvPr>
          <p:cNvGrpSpPr/>
          <p:nvPr/>
        </p:nvGrpSpPr>
        <p:grpSpPr>
          <a:xfrm>
            <a:off x="12054125" y="7425696"/>
            <a:ext cx="10022340" cy="1700016"/>
            <a:chOff x="12054125" y="7425696"/>
            <a:chExt cx="10022340" cy="2743044"/>
          </a:xfrm>
        </p:grpSpPr>
        <p:grpSp>
          <p:nvGrpSpPr>
            <p:cNvPr id="89" name="Google Shape;89;p9"/>
            <p:cNvGrpSpPr/>
            <p:nvPr/>
          </p:nvGrpSpPr>
          <p:grpSpPr>
            <a:xfrm>
              <a:off x="12054125" y="7425696"/>
              <a:ext cx="10022340" cy="2743044"/>
              <a:chOff x="-26" y="-26"/>
              <a:chExt cx="10546502" cy="4073425"/>
            </a:xfrm>
          </p:grpSpPr>
          <p:sp>
            <p:nvSpPr>
              <p:cNvPr id="90" name="Google Shape;90;p9"/>
              <p:cNvSpPr/>
              <p:nvPr/>
            </p:nvSpPr>
            <p:spPr>
              <a:xfrm>
                <a:off x="1045776" y="-1"/>
                <a:ext cx="9500700" cy="4073400"/>
              </a:xfrm>
              <a:prstGeom prst="roundRect">
                <a:avLst>
                  <a:gd name="adj" fmla="val 1155"/>
                </a:avLst>
              </a:pr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91" name="Google Shape;91;p9"/>
              <p:cNvSpPr/>
              <p:nvPr/>
            </p:nvSpPr>
            <p:spPr>
              <a:xfrm rot="10800000">
                <a:off x="-26" y="-26"/>
                <a:ext cx="1270026" cy="1270026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sp>
          <p:nvSpPr>
            <p:cNvPr id="94" name="Google Shape;94;p9"/>
            <p:cNvSpPr txBox="1"/>
            <p:nvPr/>
          </p:nvSpPr>
          <p:spPr>
            <a:xfrm>
              <a:off x="13337650" y="7853313"/>
              <a:ext cx="8323800" cy="12844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2600"/>
                <a:buFont typeface="Open Sans"/>
                <a:buNone/>
              </a:pPr>
              <a:r>
                <a:rPr lang="ru-RU" sz="32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Надежность сетей, конфиденциальность данных, инциденты безопасности.</a:t>
              </a:r>
              <a:endParaRPr sz="4400" dirty="0"/>
            </a:p>
          </p:txBody>
        </p:sp>
      </p:grpSp>
      <p:pic>
        <p:nvPicPr>
          <p:cNvPr id="95" name="Google Shape;9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1050" y="2723001"/>
            <a:ext cx="8269975" cy="8269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B6BE3BF4-1B26-4BDB-B261-FB581D37C756}"/>
              </a:ext>
            </a:extLst>
          </p:cNvPr>
          <p:cNvGrpSpPr/>
          <p:nvPr/>
        </p:nvGrpSpPr>
        <p:grpSpPr>
          <a:xfrm rot="905521">
            <a:off x="911854" y="22402880"/>
            <a:ext cx="9628110" cy="2743038"/>
            <a:chOff x="1096125" y="7244539"/>
            <a:chExt cx="9628110" cy="2743038"/>
          </a:xfrm>
        </p:grpSpPr>
        <p:grpSp>
          <p:nvGrpSpPr>
            <p:cNvPr id="12" name="Google Shape;101;p10">
              <a:extLst>
                <a:ext uri="{FF2B5EF4-FFF2-40B4-BE49-F238E27FC236}">
                  <a16:creationId xmlns:a16="http://schemas.microsoft.com/office/drawing/2014/main" id="{F206FE9F-ED77-456F-8AB2-F441CBBF2EA3}"/>
                </a:ext>
              </a:extLst>
            </p:cNvPr>
            <p:cNvGrpSpPr/>
            <p:nvPr/>
          </p:nvGrpSpPr>
          <p:grpSpPr>
            <a:xfrm>
              <a:off x="1096125" y="7244539"/>
              <a:ext cx="9628110" cy="2743038"/>
              <a:chOff x="-554746" y="-17"/>
              <a:chExt cx="10131653" cy="4073416"/>
            </a:xfrm>
          </p:grpSpPr>
          <p:sp>
            <p:nvSpPr>
              <p:cNvPr id="14" name="Google Shape;102;p10">
                <a:extLst>
                  <a:ext uri="{FF2B5EF4-FFF2-40B4-BE49-F238E27FC236}">
                    <a16:creationId xmlns:a16="http://schemas.microsoft.com/office/drawing/2014/main" id="{A3F54BAE-99E8-4A32-A367-22A21390450A}"/>
                  </a:ext>
                </a:extLst>
              </p:cNvPr>
              <p:cNvSpPr/>
              <p:nvPr/>
            </p:nvSpPr>
            <p:spPr>
              <a:xfrm>
                <a:off x="-554746" y="-1"/>
                <a:ext cx="8738400" cy="4073400"/>
              </a:xfrm>
              <a:prstGeom prst="roundRect">
                <a:avLst>
                  <a:gd name="adj" fmla="val 1155"/>
                </a:avLst>
              </a:pr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15" name="Google Shape;103;p10">
                <a:extLst>
                  <a:ext uri="{FF2B5EF4-FFF2-40B4-BE49-F238E27FC236}">
                    <a16:creationId xmlns:a16="http://schemas.microsoft.com/office/drawing/2014/main" id="{9CD7E659-CC1D-405D-9C8D-692AE9C28C5E}"/>
                  </a:ext>
                </a:extLst>
              </p:cNvPr>
              <p:cNvSpPr/>
              <p:nvPr/>
            </p:nvSpPr>
            <p:spPr>
              <a:xfrm rot="10800000" flipH="1">
                <a:off x="8183653" y="-17"/>
                <a:ext cx="1393254" cy="1270026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sp>
          <p:nvSpPr>
            <p:cNvPr id="13" name="Google Shape;106;p10">
              <a:extLst>
                <a:ext uri="{FF2B5EF4-FFF2-40B4-BE49-F238E27FC236}">
                  <a16:creationId xmlns:a16="http://schemas.microsoft.com/office/drawing/2014/main" id="{8B8BCA0C-C18E-4618-BE66-23CDA4BEF5C8}"/>
                </a:ext>
              </a:extLst>
            </p:cNvPr>
            <p:cNvSpPr txBox="1"/>
            <p:nvPr/>
          </p:nvSpPr>
          <p:spPr>
            <a:xfrm>
              <a:off x="1499125" y="7742475"/>
              <a:ext cx="7294800" cy="17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2600"/>
                <a:buFont typeface="Open Sans"/>
                <a:buNone/>
              </a:pPr>
              <a:r>
                <a:rPr lang="en-US" sz="32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Design websites using coding languages, crafting user-friendly and visually appealing web experiences.</a:t>
              </a:r>
              <a:endParaRPr sz="4400" dirty="0"/>
            </a:p>
          </p:txBody>
        </p:sp>
      </p:grpSp>
      <p:pic>
        <p:nvPicPr>
          <p:cNvPr id="17" name="Google Shape;107;p10">
            <a:extLst>
              <a:ext uri="{FF2B5EF4-FFF2-40B4-BE49-F238E27FC236}">
                <a16:creationId xmlns:a16="http://schemas.microsoft.com/office/drawing/2014/main" id="{FFBB763D-40E1-4CEE-BF85-277EADE5FB0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0647185">
            <a:off x="10554370" y="-18234171"/>
            <a:ext cx="13829630" cy="80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 txBox="1"/>
          <p:nvPr/>
        </p:nvSpPr>
        <p:spPr>
          <a:xfrm>
            <a:off x="2735233" y="3219754"/>
            <a:ext cx="9318891" cy="256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D"/>
              </a:buClr>
              <a:buSzPts val="8000"/>
              <a:buFont typeface="Maven Pro Medium"/>
              <a:buNone/>
            </a:pPr>
            <a:r>
              <a:rPr lang="ru-RU" sz="8000" dirty="0">
                <a:solidFill>
                  <a:srgbClr val="31333D"/>
                </a:solidFill>
                <a:latin typeface="+mj-lt"/>
                <a:ea typeface="Maven Pro Medium"/>
                <a:cs typeface="Maven Pro Medium"/>
                <a:sym typeface="Maven Pro Medium"/>
              </a:rPr>
              <a:t>Как стать специалистом ИБ?</a:t>
            </a:r>
            <a:endParaRPr dirty="0">
              <a:latin typeface="+mj-lt"/>
            </a:endParaRPr>
          </a:p>
        </p:txBody>
      </p:sp>
      <p:sp>
        <p:nvSpPr>
          <p:cNvPr id="105" name="Google Shape;105;p10"/>
          <p:cNvSpPr/>
          <p:nvPr/>
        </p:nvSpPr>
        <p:spPr>
          <a:xfrm>
            <a:off x="2735233" y="6124634"/>
            <a:ext cx="1576401" cy="560400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14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" name="Google Shape;91;p9">
            <a:extLst>
              <a:ext uri="{FF2B5EF4-FFF2-40B4-BE49-F238E27FC236}">
                <a16:creationId xmlns:a16="http://schemas.microsoft.com/office/drawing/2014/main" id="{81B9AA7A-2454-47F4-B716-8FB079F481DF}"/>
              </a:ext>
            </a:extLst>
          </p:cNvPr>
          <p:cNvSpPr/>
          <p:nvPr/>
        </p:nvSpPr>
        <p:spPr>
          <a:xfrm rot="10800000">
            <a:off x="12054125" y="7425696"/>
            <a:ext cx="1206906" cy="53003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EDF4FD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F662666-4409-4619-A293-823051C0FB32}"/>
              </a:ext>
            </a:extLst>
          </p:cNvPr>
          <p:cNvGrpSpPr/>
          <p:nvPr/>
        </p:nvGrpSpPr>
        <p:grpSpPr>
          <a:xfrm>
            <a:off x="2735233" y="7425696"/>
            <a:ext cx="7740342" cy="3080831"/>
            <a:chOff x="2550465" y="7425714"/>
            <a:chExt cx="9917769" cy="3140529"/>
          </a:xfrm>
        </p:grpSpPr>
        <p:grpSp>
          <p:nvGrpSpPr>
            <p:cNvPr id="16" name="Google Shape;77;p8">
              <a:extLst>
                <a:ext uri="{FF2B5EF4-FFF2-40B4-BE49-F238E27FC236}">
                  <a16:creationId xmlns:a16="http://schemas.microsoft.com/office/drawing/2014/main" id="{4F077A6D-2CAD-4076-8B42-9289E4C0211A}"/>
                </a:ext>
              </a:extLst>
            </p:cNvPr>
            <p:cNvGrpSpPr/>
            <p:nvPr/>
          </p:nvGrpSpPr>
          <p:grpSpPr>
            <a:xfrm>
              <a:off x="2550465" y="7425714"/>
              <a:ext cx="9917769" cy="2743039"/>
              <a:chOff x="1045765" y="-17"/>
              <a:chExt cx="10436462" cy="4073417"/>
            </a:xfrm>
          </p:grpSpPr>
          <p:sp>
            <p:nvSpPr>
              <p:cNvPr id="18" name="Google Shape;78;p8">
                <a:extLst>
                  <a:ext uri="{FF2B5EF4-FFF2-40B4-BE49-F238E27FC236}">
                    <a16:creationId xmlns:a16="http://schemas.microsoft.com/office/drawing/2014/main" id="{2521F1EC-58D7-4706-B299-72F9949E2841}"/>
                  </a:ext>
                </a:extLst>
              </p:cNvPr>
              <p:cNvSpPr/>
              <p:nvPr/>
            </p:nvSpPr>
            <p:spPr>
              <a:xfrm>
                <a:off x="1045765" y="0"/>
                <a:ext cx="9043200" cy="4073400"/>
              </a:xfrm>
              <a:prstGeom prst="roundRect">
                <a:avLst>
                  <a:gd name="adj" fmla="val 1155"/>
                </a:avLst>
              </a:pr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19" name="Google Shape;79;p8">
                <a:extLst>
                  <a:ext uri="{FF2B5EF4-FFF2-40B4-BE49-F238E27FC236}">
                    <a16:creationId xmlns:a16="http://schemas.microsoft.com/office/drawing/2014/main" id="{AF268FE9-6FD7-45DB-A564-566726DAAAB3}"/>
                  </a:ext>
                </a:extLst>
              </p:cNvPr>
              <p:cNvSpPr/>
              <p:nvPr/>
            </p:nvSpPr>
            <p:spPr>
              <a:xfrm rot="10800000" flipH="1">
                <a:off x="10088973" y="-17"/>
                <a:ext cx="1393254" cy="1270026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sp>
          <p:nvSpPr>
            <p:cNvPr id="17" name="Google Shape;82;p8">
              <a:extLst>
                <a:ext uri="{FF2B5EF4-FFF2-40B4-BE49-F238E27FC236}">
                  <a16:creationId xmlns:a16="http://schemas.microsoft.com/office/drawing/2014/main" id="{D64898B9-A9E4-4547-8A95-4106168980F5}"/>
                </a:ext>
              </a:extLst>
            </p:cNvPr>
            <p:cNvSpPr txBox="1"/>
            <p:nvPr/>
          </p:nvSpPr>
          <p:spPr>
            <a:xfrm>
              <a:off x="3450650" y="7723209"/>
              <a:ext cx="7273089" cy="28430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2600"/>
                <a:buFont typeface="Open Sans"/>
                <a:buNone/>
              </a:pPr>
              <a:r>
                <a:rPr lang="ru-RU" sz="36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• Образование</a:t>
              </a:r>
            </a:p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2600"/>
                <a:buFont typeface="Open Sans"/>
                <a:buNone/>
              </a:pPr>
              <a:r>
                <a:rPr lang="ru-RU" sz="36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• Сертификации</a:t>
              </a:r>
            </a:p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2600"/>
                <a:buFont typeface="Open Sans"/>
                <a:buNone/>
              </a:pPr>
              <a:r>
                <a:rPr lang="ru-RU" sz="36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• Совершенствование</a:t>
              </a:r>
              <a:endParaRPr sz="4800" dirty="0"/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2D5052-CCFD-447D-9357-F6333DAB8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2843997"/>
            <a:ext cx="10749508" cy="75961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 txBox="1"/>
          <p:nvPr/>
        </p:nvSpPr>
        <p:spPr>
          <a:xfrm>
            <a:off x="14060863" y="4327020"/>
            <a:ext cx="8821500" cy="133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D"/>
              </a:buClr>
              <a:buSzPts val="8000"/>
              <a:buFont typeface="Maven Pro Medium"/>
              <a:buNone/>
            </a:pPr>
            <a:r>
              <a:rPr lang="ru-RU" sz="8000" dirty="0">
                <a:solidFill>
                  <a:srgbClr val="31333D"/>
                </a:solidFill>
                <a:latin typeface="+mj-lt"/>
                <a:sym typeface="Maven Pro Medium"/>
              </a:rPr>
              <a:t>Способы взлома</a:t>
            </a:r>
            <a:endParaRPr dirty="0">
              <a:latin typeface="+mj-lt"/>
            </a:endParaRPr>
          </a:p>
        </p:txBody>
      </p:sp>
      <p:sp>
        <p:nvSpPr>
          <p:cNvPr id="117" name="Google Shape;117;p11"/>
          <p:cNvSpPr/>
          <p:nvPr/>
        </p:nvSpPr>
        <p:spPr>
          <a:xfrm>
            <a:off x="14211513" y="6101776"/>
            <a:ext cx="1576401" cy="560400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14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E949980C-8687-4876-B944-AB61A2BCB1FC}"/>
              </a:ext>
            </a:extLst>
          </p:cNvPr>
          <p:cNvGrpSpPr/>
          <p:nvPr/>
        </p:nvGrpSpPr>
        <p:grpSpPr>
          <a:xfrm>
            <a:off x="14060863" y="7189331"/>
            <a:ext cx="7060796" cy="3307500"/>
            <a:chOff x="12927988" y="7176721"/>
            <a:chExt cx="10022340" cy="3307500"/>
          </a:xfrm>
        </p:grpSpPr>
        <p:grpSp>
          <p:nvGrpSpPr>
            <p:cNvPr id="113" name="Google Shape;113;p11"/>
            <p:cNvGrpSpPr/>
            <p:nvPr/>
          </p:nvGrpSpPr>
          <p:grpSpPr>
            <a:xfrm>
              <a:off x="12927988" y="7176721"/>
              <a:ext cx="10022340" cy="3307500"/>
              <a:chOff x="-26" y="-26"/>
              <a:chExt cx="10546501" cy="4911643"/>
            </a:xfrm>
          </p:grpSpPr>
          <p:sp>
            <p:nvSpPr>
              <p:cNvPr id="114" name="Google Shape;114;p11"/>
              <p:cNvSpPr/>
              <p:nvPr/>
            </p:nvSpPr>
            <p:spPr>
              <a:xfrm>
                <a:off x="1045775" y="17"/>
                <a:ext cx="9500700" cy="4911600"/>
              </a:xfrm>
              <a:prstGeom prst="roundRect">
                <a:avLst>
                  <a:gd name="adj" fmla="val 1155"/>
                </a:avLst>
              </a:pr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115" name="Google Shape;115;p11"/>
              <p:cNvSpPr/>
              <p:nvPr/>
            </p:nvSpPr>
            <p:spPr>
              <a:xfrm rot="10800000">
                <a:off x="-26" y="-26"/>
                <a:ext cx="1270026" cy="1270026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F4FD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000" b="1" i="0" u="non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sp>
          <p:nvSpPr>
            <p:cNvPr id="118" name="Google Shape;118;p11"/>
            <p:cNvSpPr txBox="1"/>
            <p:nvPr/>
          </p:nvSpPr>
          <p:spPr>
            <a:xfrm>
              <a:off x="14309713" y="7674663"/>
              <a:ext cx="8323800" cy="24663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2600"/>
                <a:buFont typeface="Open Sans"/>
                <a:buNone/>
              </a:pPr>
              <a:r>
                <a:rPr lang="ru-RU" sz="32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• Социальная инженерия</a:t>
              </a:r>
            </a:p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2600"/>
                <a:buFont typeface="Open Sans"/>
                <a:buNone/>
              </a:pPr>
              <a:r>
                <a:rPr lang="ru-RU" sz="32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• Фишинг</a:t>
              </a:r>
            </a:p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2600"/>
                <a:buFont typeface="Open Sans"/>
                <a:buNone/>
              </a:pPr>
              <a:r>
                <a:rPr lang="ru-RU" sz="32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• Вредоносные программы</a:t>
              </a:r>
            </a:p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46979"/>
                </a:buClr>
                <a:buSzPts val="2600"/>
                <a:buFont typeface="Open Sans"/>
                <a:buNone/>
              </a:pPr>
              <a:r>
                <a:rPr lang="ru-RU" sz="3200" dirty="0">
                  <a:solidFill>
                    <a:srgbClr val="646979"/>
                  </a:solidFill>
                  <a:latin typeface="Open Sans"/>
                  <a:ea typeface="Open Sans"/>
                  <a:cs typeface="Open Sans"/>
                  <a:sym typeface="Open Sans"/>
                </a:rPr>
                <a:t>• Взлом паролей</a:t>
              </a:r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895486-5EB4-4210-B474-E6BC30DC1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637" y="2156851"/>
            <a:ext cx="12192000" cy="9010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2"/>
          <p:cNvSpPr txBox="1"/>
          <p:nvPr/>
        </p:nvSpPr>
        <p:spPr>
          <a:xfrm>
            <a:off x="1933600" y="4508089"/>
            <a:ext cx="9112200" cy="133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D"/>
              </a:buClr>
              <a:buSzPts val="8000"/>
              <a:buFont typeface="Maven Pro Medium"/>
              <a:buNone/>
            </a:pPr>
            <a:r>
              <a:rPr lang="ru-RU" sz="8000" dirty="0">
                <a:solidFill>
                  <a:srgbClr val="31333D"/>
                </a:solidFill>
                <a:latin typeface="+mj-lt"/>
                <a:ea typeface="Maven Pro Medium"/>
                <a:cs typeface="Maven Pro Medium"/>
                <a:sym typeface="Maven Pro Medium"/>
              </a:rPr>
              <a:t>Этичный</a:t>
            </a:r>
            <a:r>
              <a:rPr lang="en-US" sz="8000" dirty="0">
                <a:solidFill>
                  <a:srgbClr val="31333D"/>
                </a:solidFill>
                <a:latin typeface="+mj-lt"/>
                <a:ea typeface="Maven Pro Medium"/>
                <a:cs typeface="Maven Pro Medium"/>
                <a:sym typeface="Maven Pro Medium"/>
              </a:rPr>
              <a:t> </a:t>
            </a:r>
            <a:r>
              <a:rPr lang="ru-RU" sz="8000" dirty="0">
                <a:solidFill>
                  <a:srgbClr val="31333D"/>
                </a:solidFill>
                <a:latin typeface="+mj-lt"/>
                <a:ea typeface="Maven Pro Medium"/>
                <a:cs typeface="Maven Pro Medium"/>
                <a:sym typeface="Maven Pro Medium"/>
              </a:rPr>
              <a:t>хакинг </a:t>
            </a:r>
            <a:endParaRPr dirty="0">
              <a:latin typeface="+mj-lt"/>
            </a:endParaRPr>
          </a:p>
        </p:txBody>
      </p:sp>
      <p:sp>
        <p:nvSpPr>
          <p:cNvPr id="125" name="Google Shape;125;p12"/>
          <p:cNvSpPr txBox="1"/>
          <p:nvPr/>
        </p:nvSpPr>
        <p:spPr>
          <a:xfrm>
            <a:off x="1908200" y="7941813"/>
            <a:ext cx="10090500" cy="161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2000"/>
              </a:spcBef>
              <a:spcAft>
                <a:spcPts val="0"/>
              </a:spcAft>
              <a:buClr>
                <a:srgbClr val="646979"/>
              </a:buClr>
              <a:buSzPts val="2600"/>
              <a:buFont typeface="Open Sans"/>
              <a:buNone/>
            </a:pPr>
            <a:r>
              <a:rPr lang="ru-RU" sz="3400" dirty="0">
                <a:solidFill>
                  <a:srgbClr val="646979"/>
                </a:solidFill>
                <a:latin typeface="Open Sans"/>
                <a:ea typeface="Open Sans"/>
                <a:cs typeface="Open Sans"/>
                <a:sym typeface="Open Sans"/>
              </a:rPr>
              <a:t>Позволяет предотвращать атаки, используя те же техники, что и злоумышленники.</a:t>
            </a:r>
            <a:endParaRPr sz="2200" dirty="0"/>
          </a:p>
        </p:txBody>
      </p:sp>
      <p:sp>
        <p:nvSpPr>
          <p:cNvPr id="126" name="Google Shape;126;p12"/>
          <p:cNvSpPr/>
          <p:nvPr/>
        </p:nvSpPr>
        <p:spPr>
          <a:xfrm>
            <a:off x="1933600" y="6729984"/>
            <a:ext cx="1576401" cy="560400"/>
          </a:xfrm>
          <a:custGeom>
            <a:avLst/>
            <a:gdLst/>
            <a:ahLst/>
            <a:cxnLst/>
            <a:rect l="l" t="t" r="r" b="b"/>
            <a:pathLst>
              <a:path w="21380" h="21310" extrusionOk="0">
                <a:moveTo>
                  <a:pt x="10829" y="4"/>
                </a:moveTo>
                <a:cubicBezTo>
                  <a:pt x="8668" y="-147"/>
                  <a:pt x="6864" y="4633"/>
                  <a:pt x="6858" y="10653"/>
                </a:cubicBezTo>
                <a:cubicBezTo>
                  <a:pt x="6852" y="16420"/>
                  <a:pt x="8513" y="21087"/>
                  <a:pt x="10581" y="21303"/>
                </a:cubicBezTo>
                <a:cubicBezTo>
                  <a:pt x="12027" y="21453"/>
                  <a:pt x="13378" y="19280"/>
                  <a:pt x="14063" y="15706"/>
                </a:cubicBezTo>
                <a:cubicBezTo>
                  <a:pt x="14350" y="14244"/>
                  <a:pt x="14842" y="13182"/>
                  <a:pt x="15419" y="12765"/>
                </a:cubicBezTo>
                <a:cubicBezTo>
                  <a:pt x="16212" y="12191"/>
                  <a:pt x="17052" y="12890"/>
                  <a:pt x="17603" y="14590"/>
                </a:cubicBezTo>
                <a:cubicBezTo>
                  <a:pt x="18900" y="18813"/>
                  <a:pt x="21371" y="16270"/>
                  <a:pt x="21381" y="10698"/>
                </a:cubicBezTo>
                <a:cubicBezTo>
                  <a:pt x="21390" y="5071"/>
                  <a:pt x="18891" y="2453"/>
                  <a:pt x="17587" y="6731"/>
                </a:cubicBezTo>
                <a:cubicBezTo>
                  <a:pt x="17150" y="8044"/>
                  <a:pt x="16527" y="8760"/>
                  <a:pt x="15887" y="8692"/>
                </a:cubicBezTo>
                <a:cubicBezTo>
                  <a:pt x="15103" y="8610"/>
                  <a:pt x="14394" y="7388"/>
                  <a:pt x="14014" y="5464"/>
                </a:cubicBezTo>
                <a:cubicBezTo>
                  <a:pt x="13376" y="2181"/>
                  <a:pt x="12162" y="97"/>
                  <a:pt x="10829" y="4"/>
                </a:cubicBezTo>
                <a:close/>
                <a:moveTo>
                  <a:pt x="2155" y="4559"/>
                </a:moveTo>
                <a:cubicBezTo>
                  <a:pt x="1603" y="4559"/>
                  <a:pt x="1053" y="5159"/>
                  <a:pt x="632" y="6339"/>
                </a:cubicBezTo>
                <a:cubicBezTo>
                  <a:pt x="-210" y="8699"/>
                  <a:pt x="-210" y="12517"/>
                  <a:pt x="632" y="14877"/>
                </a:cubicBezTo>
                <a:cubicBezTo>
                  <a:pt x="1474" y="17237"/>
                  <a:pt x="2836" y="17237"/>
                  <a:pt x="3677" y="14877"/>
                </a:cubicBezTo>
                <a:cubicBezTo>
                  <a:pt x="4519" y="12517"/>
                  <a:pt x="4519" y="8699"/>
                  <a:pt x="3677" y="6339"/>
                </a:cubicBezTo>
                <a:cubicBezTo>
                  <a:pt x="3257" y="5159"/>
                  <a:pt x="2706" y="4559"/>
                  <a:pt x="2155" y="455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98014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 i="0" u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4F18EBD-1E3C-40F4-BA12-BDAFD1C7D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7174" y="2990088"/>
            <a:ext cx="9588626" cy="77358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hite">
  <a:themeElements>
    <a:clrScheme name="Radiance - base color">
      <a:dk1>
        <a:srgbClr val="2F313F"/>
      </a:dk1>
      <a:lt1>
        <a:srgbClr val="FFFFFF"/>
      </a:lt1>
      <a:dk2>
        <a:srgbClr val="454752"/>
      </a:dk2>
      <a:lt2>
        <a:srgbClr val="646779"/>
      </a:lt2>
      <a:accent1>
        <a:srgbClr val="635ED6"/>
      </a:accent1>
      <a:accent2>
        <a:srgbClr val="5E9EEE"/>
      </a:accent2>
      <a:accent3>
        <a:srgbClr val="635ED5"/>
      </a:accent3>
      <a:accent4>
        <a:srgbClr val="5E9EEF"/>
      </a:accent4>
      <a:accent5>
        <a:srgbClr val="D3DBE4"/>
      </a:accent5>
      <a:accent6>
        <a:srgbClr val="EDF4FD"/>
      </a:accent6>
      <a:hlink>
        <a:srgbClr val="635ED5"/>
      </a:hlink>
      <a:folHlink>
        <a:srgbClr val="5E9DE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9265</TotalTime>
  <Words>267</Words>
  <Application>Microsoft Office PowerPoint</Application>
  <PresentationFormat>Произвольный</PresentationFormat>
  <Paragraphs>44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Helvetica Neue</vt:lpstr>
      <vt:lpstr>Maven Pro Medium</vt:lpstr>
      <vt:lpstr>Arial</vt:lpstr>
      <vt:lpstr>Helvetica Neue Light</vt:lpstr>
      <vt:lpstr>Maven Pro</vt:lpstr>
      <vt:lpstr>Open Sans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Петроченко Кирилл</dc:creator>
  <cp:lastModifiedBy>Тимур Барателия</cp:lastModifiedBy>
  <cp:revision>21</cp:revision>
  <dcterms:modified xsi:type="dcterms:W3CDTF">2023-12-20T17:26:16Z</dcterms:modified>
</cp:coreProperties>
</file>